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4"/>
    <p:sldMasterId id="2147483671" r:id="rId5"/>
  </p:sldMasterIdLst>
  <p:notesMasterIdLst>
    <p:notesMasterId r:id="rId20"/>
  </p:notesMasterIdLst>
  <p:handoutMasterIdLst>
    <p:handoutMasterId r:id="rId21"/>
  </p:handoutMasterIdLst>
  <p:sldIdLst>
    <p:sldId id="256" r:id="rId6"/>
    <p:sldId id="295" r:id="rId7"/>
    <p:sldId id="302" r:id="rId8"/>
    <p:sldId id="303" r:id="rId9"/>
    <p:sldId id="304" r:id="rId10"/>
    <p:sldId id="308" r:id="rId11"/>
    <p:sldId id="309" r:id="rId12"/>
    <p:sldId id="305" r:id="rId13"/>
    <p:sldId id="310" r:id="rId14"/>
    <p:sldId id="311" r:id="rId15"/>
    <p:sldId id="312" r:id="rId16"/>
    <p:sldId id="306" r:id="rId17"/>
    <p:sldId id="307" r:id="rId18"/>
    <p:sldId id="274" r:id="rId19"/>
  </p:sldIdLst>
  <p:sldSz cx="9144000" cy="5143500" type="screen16x9"/>
  <p:notesSz cx="6784975" cy="985678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nz Eva" initials="KE" lastIdx="19" clrIdx="0">
    <p:extLst>
      <p:ext uri="{19B8F6BF-5375-455C-9EA6-DF929625EA0E}">
        <p15:presenceInfo xmlns:p15="http://schemas.microsoft.com/office/powerpoint/2012/main" userId="S::eva.kanz@adv.at::3c6f1b9e-54d8-42ff-8b81-d6c4526be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60" d="100"/>
          <a:sy n="160" d="100"/>
        </p:scale>
        <p:origin x="514" y="-43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4243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ustmann Julia" userId="6f2321b0-bac9-4aa5-a03d-bede3a2be863" providerId="ADAL" clId="{9441EE6C-3BED-40F3-94CE-A0277C1A67BB}"/>
    <pc:docChg chg="modSld">
      <pc:chgData name="Faustmann Julia" userId="6f2321b0-bac9-4aa5-a03d-bede3a2be863" providerId="ADAL" clId="{9441EE6C-3BED-40F3-94CE-A0277C1A67BB}" dt="2023-11-03T09:15:55.855" v="27" actId="14100"/>
      <pc:docMkLst>
        <pc:docMk/>
      </pc:docMkLst>
      <pc:sldChg chg="modSp mod">
        <pc:chgData name="Faustmann Julia" userId="6f2321b0-bac9-4aa5-a03d-bede3a2be863" providerId="ADAL" clId="{9441EE6C-3BED-40F3-94CE-A0277C1A67BB}" dt="2023-11-03T09:15:55.855" v="27" actId="14100"/>
        <pc:sldMkLst>
          <pc:docMk/>
          <pc:sldMk cId="3824117750" sldId="295"/>
        </pc:sldMkLst>
        <pc:spChg chg="mod">
          <ac:chgData name="Faustmann Julia" userId="6f2321b0-bac9-4aa5-a03d-bede3a2be863" providerId="ADAL" clId="{9441EE6C-3BED-40F3-94CE-A0277C1A67BB}" dt="2023-11-03T09:15:55.855" v="27" actId="14100"/>
          <ac:spMkLst>
            <pc:docMk/>
            <pc:sldMk cId="3824117750" sldId="295"/>
            <ac:spMk id="7" creationId="{F038713A-F40B-A805-FB3C-FB53BB74525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EBEE878-0245-77E0-B836-F9FECAE8A8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574EFD-90A3-E5D9-DE72-4B6D6D61ABB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3338" y="0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6A7BAF-91F4-4E8E-9E9E-D974BB6A1677}" type="datetimeFigureOut">
              <a:rPr lang="de-AT" smtClean="0"/>
              <a:t>18.12.2024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00C4920-63B6-F069-F2EA-B54C6FB4B9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63075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BC455A-CEB5-F0DD-D734-2FF2A7FD4A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3338" y="9363075"/>
            <a:ext cx="294005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660C6-77C8-4A78-B27A-47082E2A23CF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6160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Nunito Sans" pitchFamily="2" charset="0"/>
        <a:ea typeface="Nunito Sans" pitchFamily="2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69075" cy="3695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5465e7bc0b_1_49:notes"/>
          <p:cNvSpPr txBox="1">
            <a:spLocks noGrp="1"/>
          </p:cNvSpPr>
          <p:nvPr>
            <p:ph type="body" idx="1"/>
          </p:nvPr>
        </p:nvSpPr>
        <p:spPr>
          <a:xfrm>
            <a:off x="678498" y="4681974"/>
            <a:ext cx="5427980" cy="44355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181E19-B3B1-C20D-63C3-3F7B971AB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750" b="58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513294" y="1290175"/>
            <a:ext cx="2990108" cy="101201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55340" y="2161619"/>
            <a:ext cx="2748061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 dirty="0"/>
          </a:p>
        </p:txBody>
      </p:sp>
      <p:sp>
        <p:nvSpPr>
          <p:cNvPr id="5" name="Rechteck 1">
            <a:extLst>
              <a:ext uri="{FF2B5EF4-FFF2-40B4-BE49-F238E27FC236}">
                <a16:creationId xmlns:a16="http://schemas.microsoft.com/office/drawing/2014/main" id="{84E602D8-EC66-B852-5398-692A438B2BEC}"/>
              </a:ext>
            </a:extLst>
          </p:cNvPr>
          <p:cNvSpPr/>
          <p:nvPr userDrawn="1"/>
        </p:nvSpPr>
        <p:spPr>
          <a:xfrm>
            <a:off x="-24384" y="-6096"/>
            <a:ext cx="2005584" cy="883920"/>
          </a:xfrm>
          <a:custGeom>
            <a:avLst/>
            <a:gdLst>
              <a:gd name="connsiteX0" fmla="*/ 0 w 2011680"/>
              <a:gd name="connsiteY0" fmla="*/ 0 h 975360"/>
              <a:gd name="connsiteX1" fmla="*/ 2011680 w 2011680"/>
              <a:gd name="connsiteY1" fmla="*/ 0 h 975360"/>
              <a:gd name="connsiteX2" fmla="*/ 2011680 w 2011680"/>
              <a:gd name="connsiteY2" fmla="*/ 975360 h 975360"/>
              <a:gd name="connsiteX3" fmla="*/ 0 w 2011680"/>
              <a:gd name="connsiteY3" fmla="*/ 975360 h 975360"/>
              <a:gd name="connsiteX4" fmla="*/ 0 w 2011680"/>
              <a:gd name="connsiteY4" fmla="*/ 0 h 975360"/>
              <a:gd name="connsiteX0" fmla="*/ 0 w 2499360"/>
              <a:gd name="connsiteY0" fmla="*/ 15240 h 990600"/>
              <a:gd name="connsiteX1" fmla="*/ 2499360 w 2499360"/>
              <a:gd name="connsiteY1" fmla="*/ 0 h 990600"/>
              <a:gd name="connsiteX2" fmla="*/ 2011680 w 2499360"/>
              <a:gd name="connsiteY2" fmla="*/ 990600 h 990600"/>
              <a:gd name="connsiteX3" fmla="*/ 0 w 2499360"/>
              <a:gd name="connsiteY3" fmla="*/ 990600 h 990600"/>
              <a:gd name="connsiteX4" fmla="*/ 0 w 2499360"/>
              <a:gd name="connsiteY4" fmla="*/ 15240 h 990600"/>
              <a:gd name="connsiteX0" fmla="*/ 0 w 2513591"/>
              <a:gd name="connsiteY0" fmla="*/ 1577 h 990600"/>
              <a:gd name="connsiteX1" fmla="*/ 2513591 w 2513591"/>
              <a:gd name="connsiteY1" fmla="*/ 0 h 990600"/>
              <a:gd name="connsiteX2" fmla="*/ 2025911 w 2513591"/>
              <a:gd name="connsiteY2" fmla="*/ 990600 h 990600"/>
              <a:gd name="connsiteX3" fmla="*/ 14231 w 2513591"/>
              <a:gd name="connsiteY3" fmla="*/ 990600 h 990600"/>
              <a:gd name="connsiteX4" fmla="*/ 0 w 2513591"/>
              <a:gd name="connsiteY4" fmla="*/ 1577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3591" h="990600">
                <a:moveTo>
                  <a:pt x="0" y="1577"/>
                </a:moveTo>
                <a:lnTo>
                  <a:pt x="2513591" y="0"/>
                </a:lnTo>
                <a:lnTo>
                  <a:pt x="2025911" y="990600"/>
                </a:lnTo>
                <a:lnTo>
                  <a:pt x="14231" y="990600"/>
                </a:lnTo>
                <a:lnTo>
                  <a:pt x="0" y="15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023A6D-C56C-28D3-0742-62F2153FBA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39" y="200065"/>
            <a:ext cx="1054697" cy="471598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8444E0-9F64-EECD-D2B9-700680F58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112387-FEF2-0E3E-F84C-0B1486A3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5497AC-FD7C-4FA1-FA71-2EC94E165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0296C37-A0F0-DC59-31FD-22109378E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294B2DE-5345-3919-94F6-FCC43A20A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D51B38-2C8E-C79C-ACD0-958E8A6AB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9549610-86BD-AC73-0231-F4B262036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C6B4533-B73C-FF16-4D65-E1164613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9678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F4B2D-785D-6063-E5FC-5D2B1D7D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06973B-553D-27E8-1D4A-D5B02AAC8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B7B4E33-677E-F700-5F3F-498A3D1E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DB84692-A77E-4513-B1C5-AE761330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04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0EED90A-B72C-DE17-78D2-CBAB8F256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1C7646-8528-06F6-7E3B-4CB1A267D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1745F7-9C16-DCD1-4001-93D3980D2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7615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A97C5E-9296-8C67-4132-4662891D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2D2797-CFA9-BF12-4604-94C7BE9CA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623AD48-4F2A-362C-B2D4-33B5F0A03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4B7D7BE-5B80-7393-72DA-ABBEBD34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9692AF8-9B2C-90A2-74B8-88EFCF478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79E9568-2303-9D80-19E7-FF7EC42A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7031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BFD944-AE1E-9CEC-5A2F-F8D5AC55C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0BDF577-E64E-5F5A-DC20-A16D0F76D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7A22272-4CA6-E368-D5BC-321DFA879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4051BF2-588F-DAF8-82B2-9DAFA2F6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7F17A1-D25D-9035-6122-3DD47E82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FA516C3-F5CC-A3D0-28F7-B88EFFBD7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5877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0E370B-92DD-006D-96DD-E6019B54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65A0366-4057-43DD-49CA-A827A2B6F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384354-F822-F65C-CF43-9D597DD7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28101B6-4B7C-A3EB-70F0-4BCEACE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C8ED46-2FA3-26FF-FB26-6AA37A3C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19239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DE2B640-C028-4484-236C-995EFC9B97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32A50B4-5D57-7DF2-24DE-25DFADD46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18A308-35C4-EC93-57A1-BEE9045B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BDB553-DF9C-C152-DADC-27B48B271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A41248-8626-EDA2-80F8-9110AEF5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3764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 preserve="1" userDrawn="1">
  <p:cSld name="1_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181E19-B3B1-C20D-63C3-3F7B971AB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62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356A708-D151-BBB1-04CA-1F039F5808E6}"/>
              </a:ext>
            </a:extLst>
          </p:cNvPr>
          <p:cNvSpPr/>
          <p:nvPr userDrawn="1"/>
        </p:nvSpPr>
        <p:spPr>
          <a:xfrm>
            <a:off x="-24384" y="-6096"/>
            <a:ext cx="2153412" cy="883920"/>
          </a:xfrm>
          <a:custGeom>
            <a:avLst/>
            <a:gdLst>
              <a:gd name="connsiteX0" fmla="*/ 0 w 2011680"/>
              <a:gd name="connsiteY0" fmla="*/ 0 h 975360"/>
              <a:gd name="connsiteX1" fmla="*/ 2011680 w 2011680"/>
              <a:gd name="connsiteY1" fmla="*/ 0 h 975360"/>
              <a:gd name="connsiteX2" fmla="*/ 2011680 w 2011680"/>
              <a:gd name="connsiteY2" fmla="*/ 975360 h 975360"/>
              <a:gd name="connsiteX3" fmla="*/ 0 w 2011680"/>
              <a:gd name="connsiteY3" fmla="*/ 975360 h 975360"/>
              <a:gd name="connsiteX4" fmla="*/ 0 w 2011680"/>
              <a:gd name="connsiteY4" fmla="*/ 0 h 975360"/>
              <a:gd name="connsiteX0" fmla="*/ 0 w 2499360"/>
              <a:gd name="connsiteY0" fmla="*/ 15240 h 990600"/>
              <a:gd name="connsiteX1" fmla="*/ 2499360 w 2499360"/>
              <a:gd name="connsiteY1" fmla="*/ 0 h 990600"/>
              <a:gd name="connsiteX2" fmla="*/ 2011680 w 2499360"/>
              <a:gd name="connsiteY2" fmla="*/ 990600 h 990600"/>
              <a:gd name="connsiteX3" fmla="*/ 0 w 2499360"/>
              <a:gd name="connsiteY3" fmla="*/ 990600 h 990600"/>
              <a:gd name="connsiteX4" fmla="*/ 0 w 2499360"/>
              <a:gd name="connsiteY4" fmla="*/ 15240 h 990600"/>
              <a:gd name="connsiteX0" fmla="*/ 0 w 2513591"/>
              <a:gd name="connsiteY0" fmla="*/ 1577 h 990600"/>
              <a:gd name="connsiteX1" fmla="*/ 2513591 w 2513591"/>
              <a:gd name="connsiteY1" fmla="*/ 0 h 990600"/>
              <a:gd name="connsiteX2" fmla="*/ 2025911 w 2513591"/>
              <a:gd name="connsiteY2" fmla="*/ 990600 h 990600"/>
              <a:gd name="connsiteX3" fmla="*/ 14231 w 2513591"/>
              <a:gd name="connsiteY3" fmla="*/ 990600 h 990600"/>
              <a:gd name="connsiteX4" fmla="*/ 0 w 2513591"/>
              <a:gd name="connsiteY4" fmla="*/ 1577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3591" h="990600">
                <a:moveTo>
                  <a:pt x="0" y="1577"/>
                </a:moveTo>
                <a:lnTo>
                  <a:pt x="2513591" y="0"/>
                </a:lnTo>
                <a:lnTo>
                  <a:pt x="2025911" y="990600"/>
                </a:lnTo>
                <a:lnTo>
                  <a:pt x="14231" y="990600"/>
                </a:lnTo>
                <a:lnTo>
                  <a:pt x="0" y="15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0D2FA0C-A47E-C9A8-341E-7C62D4EA7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91" y="206161"/>
            <a:ext cx="1054697" cy="471598"/>
          </a:xfrm>
          <a:prstGeom prst="rect">
            <a:avLst/>
          </a:prstGeom>
        </p:spPr>
      </p:pic>
      <p:sp>
        <p:nvSpPr>
          <p:cNvPr id="4" name="Rechteck 1">
            <a:extLst>
              <a:ext uri="{FF2B5EF4-FFF2-40B4-BE49-F238E27FC236}">
                <a16:creationId xmlns:a16="http://schemas.microsoft.com/office/drawing/2014/main" id="{38D23CE1-ADB5-6137-027F-D8720DC3BCB8}"/>
              </a:ext>
            </a:extLst>
          </p:cNvPr>
          <p:cNvSpPr/>
          <p:nvPr userDrawn="1"/>
        </p:nvSpPr>
        <p:spPr>
          <a:xfrm>
            <a:off x="-24384" y="-6096"/>
            <a:ext cx="2005584" cy="883920"/>
          </a:xfrm>
          <a:custGeom>
            <a:avLst/>
            <a:gdLst>
              <a:gd name="connsiteX0" fmla="*/ 0 w 2011680"/>
              <a:gd name="connsiteY0" fmla="*/ 0 h 975360"/>
              <a:gd name="connsiteX1" fmla="*/ 2011680 w 2011680"/>
              <a:gd name="connsiteY1" fmla="*/ 0 h 975360"/>
              <a:gd name="connsiteX2" fmla="*/ 2011680 w 2011680"/>
              <a:gd name="connsiteY2" fmla="*/ 975360 h 975360"/>
              <a:gd name="connsiteX3" fmla="*/ 0 w 2011680"/>
              <a:gd name="connsiteY3" fmla="*/ 975360 h 975360"/>
              <a:gd name="connsiteX4" fmla="*/ 0 w 2011680"/>
              <a:gd name="connsiteY4" fmla="*/ 0 h 975360"/>
              <a:gd name="connsiteX0" fmla="*/ 0 w 2499360"/>
              <a:gd name="connsiteY0" fmla="*/ 15240 h 990600"/>
              <a:gd name="connsiteX1" fmla="*/ 2499360 w 2499360"/>
              <a:gd name="connsiteY1" fmla="*/ 0 h 990600"/>
              <a:gd name="connsiteX2" fmla="*/ 2011680 w 2499360"/>
              <a:gd name="connsiteY2" fmla="*/ 990600 h 990600"/>
              <a:gd name="connsiteX3" fmla="*/ 0 w 2499360"/>
              <a:gd name="connsiteY3" fmla="*/ 990600 h 990600"/>
              <a:gd name="connsiteX4" fmla="*/ 0 w 2499360"/>
              <a:gd name="connsiteY4" fmla="*/ 15240 h 990600"/>
              <a:gd name="connsiteX0" fmla="*/ 0 w 2513591"/>
              <a:gd name="connsiteY0" fmla="*/ 1577 h 990600"/>
              <a:gd name="connsiteX1" fmla="*/ 2513591 w 2513591"/>
              <a:gd name="connsiteY1" fmla="*/ 0 h 990600"/>
              <a:gd name="connsiteX2" fmla="*/ 2025911 w 2513591"/>
              <a:gd name="connsiteY2" fmla="*/ 990600 h 990600"/>
              <a:gd name="connsiteX3" fmla="*/ 14231 w 2513591"/>
              <a:gd name="connsiteY3" fmla="*/ 990600 h 990600"/>
              <a:gd name="connsiteX4" fmla="*/ 0 w 2513591"/>
              <a:gd name="connsiteY4" fmla="*/ 1577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3591" h="990600">
                <a:moveTo>
                  <a:pt x="0" y="1577"/>
                </a:moveTo>
                <a:lnTo>
                  <a:pt x="2513591" y="0"/>
                </a:lnTo>
                <a:lnTo>
                  <a:pt x="2025911" y="990600"/>
                </a:lnTo>
                <a:lnTo>
                  <a:pt x="14231" y="990600"/>
                </a:lnTo>
                <a:lnTo>
                  <a:pt x="0" y="15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69C209A-96CC-028D-A8ED-733D11E3B1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39" y="200065"/>
            <a:ext cx="1054697" cy="47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7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 userDrawn="1">
  <p:cSld name="1_Table of content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0" y="-1"/>
            <a:ext cx="9144000" cy="1108699"/>
            <a:chOff x="0" y="235091"/>
            <a:chExt cx="9144000" cy="1108699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Nunito Sans" pitchFamily="2" charset="0"/>
              </a:endParaRPr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235091"/>
              <a:ext cx="9144000" cy="580627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Nunito Sans" pitchFamily="2" charset="0"/>
              </a:endParaRPr>
            </a:p>
          </p:txBody>
        </p:sp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43E13CF4-EFAE-DD3C-AA65-0B018D8DA6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1" y="4643438"/>
            <a:ext cx="670047" cy="298882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5063063F-2A8E-1F99-2E34-6C6F10348D5C}"/>
              </a:ext>
            </a:extLst>
          </p:cNvPr>
          <p:cNvGrpSpPr/>
          <p:nvPr userDrawn="1"/>
        </p:nvGrpSpPr>
        <p:grpSpPr>
          <a:xfrm>
            <a:off x="7540530" y="4617629"/>
            <a:ext cx="1417726" cy="333586"/>
            <a:chOff x="7540530" y="4617629"/>
            <a:chExt cx="1417726" cy="333586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A00CD00-A781-B383-52C6-FD44C3DD78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630" y="4617629"/>
              <a:ext cx="1380675" cy="326656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86081A5A-D415-26A5-B086-EA8774479417}"/>
                </a:ext>
              </a:extLst>
            </p:cNvPr>
            <p:cNvSpPr txBox="1"/>
            <p:nvPr userDrawn="1"/>
          </p:nvSpPr>
          <p:spPr>
            <a:xfrm>
              <a:off x="7540530" y="4643438"/>
              <a:ext cx="14177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Nunito Sans ExtraBold" pitchFamily="2" charset="0"/>
                </a:rPr>
                <a:t>EINREICHUNG </a:t>
              </a:r>
              <a:endParaRPr lang="de-AT" b="1" dirty="0">
                <a:solidFill>
                  <a:schemeClr val="bg1"/>
                </a:solidFill>
                <a:latin typeface="Nunito Sans ExtraBold" pitchFamily="2" charset="0"/>
              </a:endParaRPr>
            </a:p>
          </p:txBody>
        </p:sp>
      </p:grp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4ED62EDE-E4C7-9ED7-000E-6371E56F757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5763" y="1409700"/>
            <a:ext cx="6985000" cy="30194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81344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CUSTOM_24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84128-F8EA-16EB-073E-42B6DD9D3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8088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7134BF-3DBD-A30E-43EA-E792D4BA7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64B556C-7BA4-C527-8092-8B7B7A52A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BD2BF8-84DC-4E20-4DFE-C5FF76A0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5231A5-14E9-C043-AA5F-80A73AF0B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BAC4C94-D248-E77E-D80D-06E82C48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6207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5A793-D12E-036D-2B27-3B2F2380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2B5BC-524D-1972-4E98-26CD88AF1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9774FF-CF24-8D87-2378-8280D620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E5BDDB-6BD5-0153-74D3-8FD1A5BA4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91219D-FE7D-BE00-8627-8AC679CE3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422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FEA4A7-42A4-F519-79E0-4849EA89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DD41F-3A41-7224-E528-72D148048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4A3F16-0DA9-E150-B46D-96262DE80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BDBE033-6F37-FA3A-9A35-60414FD6D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2801247-0E37-2245-CEC7-54B032D99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66985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EDB5D-6D0C-543F-DAB9-B675BDE8F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D0C99B-3FB6-B024-4D81-694831A5B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7701FF-93F5-2F6D-4AF2-CD70DB2EBC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EECA06-13C8-4FCF-28D8-71B291967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27EC779-898A-1F5D-504C-FD1D50B72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AT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2EF3D89-B70D-5F27-567A-F78FE9DB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9630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●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Light"/>
              <a:buChar char="○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Light"/>
              <a:buChar char="■"/>
              <a:defRPr sz="1200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3" r:id="rId2"/>
    <p:sldLayoutId id="2147483669" r:id="rId3"/>
    <p:sldLayoutId id="2147483663" r:id="rId4"/>
    <p:sldLayoutId id="2147483670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27" userDrawn="1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81" userDrawn="1">
          <p15:clr>
            <a:srgbClr val="EA4335"/>
          </p15:clr>
        </p15:guide>
        <p15:guide id="5" userDrawn="1">
          <p15:clr>
            <a:srgbClr val="F26B43"/>
          </p15:clr>
        </p15:guide>
        <p15:guide id="6" pos="5760" userDrawn="1">
          <p15:clr>
            <a:srgbClr val="F26B43"/>
          </p15:clr>
        </p15:guide>
        <p15:guide id="7" orient="horz" userDrawn="1">
          <p15:clr>
            <a:srgbClr val="F26B43"/>
          </p15:clr>
        </p15:guide>
        <p15:guide id="8" orient="horz" pos="32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BED7E47-4543-F0AE-ABFB-EE5FBCB16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601550-C003-1379-1A35-343A512AC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1AFDC0F-0F01-0353-C24E-740F2DD5D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unito Sans" pitchFamily="2" charset="0"/>
              </a:defRPr>
            </a:lvl1pPr>
          </a:lstStyle>
          <a:p>
            <a:fld id="{4F1CA131-3ABE-4F3B-94C5-63976199E5AE}" type="datetimeFigureOut">
              <a:rPr lang="de-AT" smtClean="0"/>
              <a:pPr/>
              <a:t>18.12.2024</a:t>
            </a:fld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12695A-3FE6-BB1E-5754-973CB1CBD7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 Sans" pitchFamily="2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C03123-AF1D-F0C9-2D8B-77FEE6DC0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unito Sans" pitchFamily="2" charset="0"/>
              </a:defRPr>
            </a:lvl1pPr>
          </a:lstStyle>
          <a:p>
            <a:fld id="{C28E7EDB-5293-4A81-B3BE-4DEFBF09F11A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3975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.kronberger@adv.at" TargetMode="External"/><Relationship Id="rId2" Type="http://schemas.openxmlformats.org/officeDocument/2006/relationships/hyperlink" Target="mailto:iris.prihoda@adv.at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aria.kronberger@adv.at" TargetMode="External"/><Relationship Id="rId4" Type="http://schemas.openxmlformats.org/officeDocument/2006/relationships/hyperlink" Target="mailto:iris.prihoda@adv.a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elogramm 7">
            <a:extLst>
              <a:ext uri="{FF2B5EF4-FFF2-40B4-BE49-F238E27FC236}">
                <a16:creationId xmlns:a16="http://schemas.microsoft.com/office/drawing/2014/main" id="{3EB84B8E-518D-9744-49E2-254BA61C2224}"/>
              </a:ext>
            </a:extLst>
          </p:cNvPr>
          <p:cNvSpPr/>
          <p:nvPr/>
        </p:nvSpPr>
        <p:spPr>
          <a:xfrm>
            <a:off x="2637391" y="3290154"/>
            <a:ext cx="3377381" cy="1131931"/>
          </a:xfrm>
          <a:prstGeom prst="parallelogram">
            <a:avLst>
              <a:gd name="adj" fmla="val 49532"/>
            </a:avLst>
          </a:prstGeom>
          <a:solidFill>
            <a:srgbClr val="000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AWARD 2025</a:t>
            </a:r>
          </a:p>
          <a:p>
            <a:pPr algn="ctr"/>
            <a:r>
              <a:rPr lang="de-DE" dirty="0">
                <a:latin typeface="Helvetica" panose="020B0604020202020204" pitchFamily="34" charset="0"/>
                <a:cs typeface="Helvetica" panose="020B0604020202020204" pitchFamily="34" charset="0"/>
              </a:rPr>
              <a:t>Seien Sie dabei!</a:t>
            </a:r>
            <a:endParaRPr lang="de-AT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D393C17-2331-66AE-D8D3-EC0140ABB313}"/>
              </a:ext>
            </a:extLst>
          </p:cNvPr>
          <p:cNvGrpSpPr/>
          <p:nvPr/>
        </p:nvGrpSpPr>
        <p:grpSpPr>
          <a:xfrm>
            <a:off x="4514827" y="4301040"/>
            <a:ext cx="1878558" cy="548111"/>
            <a:chOff x="3870383" y="3785578"/>
            <a:chExt cx="1878558" cy="548111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F53E5EE-A9ED-15BB-99A5-412BC7F81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03041">
              <a:off x="3870383" y="3785578"/>
              <a:ext cx="1839491" cy="548111"/>
            </a:xfrm>
            <a:prstGeom prst="rect">
              <a:avLst/>
            </a:prstGeom>
          </p:spPr>
        </p:pic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E6765AC3-AB79-08D9-412F-B398CC108BF7}"/>
                </a:ext>
              </a:extLst>
            </p:cNvPr>
            <p:cNvSpPr txBox="1"/>
            <p:nvPr/>
          </p:nvSpPr>
          <p:spPr>
            <a:xfrm rot="20903041">
              <a:off x="4035631" y="3798022"/>
              <a:ext cx="17133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  <a:latin typeface="Nunito Sans ExtraBold"/>
                </a:rPr>
                <a:t>EINREICHFRIST: </a:t>
              </a:r>
              <a:br>
                <a:rPr lang="de-DE" b="1" dirty="0">
                  <a:latin typeface="Nunito Sans ExtraBold" pitchFamily="2" charset="0"/>
                </a:rPr>
              </a:br>
              <a:r>
                <a:rPr lang="de-DE" b="1" dirty="0">
                  <a:solidFill>
                    <a:schemeClr val="bg1"/>
                  </a:solidFill>
                  <a:latin typeface="Nunito Sans ExtraBold"/>
                </a:rPr>
                <a:t>20.02.2025</a:t>
              </a:r>
              <a:endParaRPr lang="de-AT" b="1" dirty="0">
                <a:solidFill>
                  <a:schemeClr val="bg1"/>
                </a:solidFill>
                <a:latin typeface="Nunito Sans ExtraBold" pitchFamily="2" charset="0"/>
              </a:endParaRPr>
            </a:p>
          </p:txBody>
        </p:sp>
      </p:grpSp>
      <p:sp>
        <p:nvSpPr>
          <p:cNvPr id="3" name="Google Shape;9;p2">
            <a:extLst>
              <a:ext uri="{FF2B5EF4-FFF2-40B4-BE49-F238E27FC236}">
                <a16:creationId xmlns:a16="http://schemas.microsoft.com/office/drawing/2014/main" id="{A4151430-40EF-466A-2ABF-DCCCAE2A20B7}"/>
              </a:ext>
            </a:extLst>
          </p:cNvPr>
          <p:cNvSpPr/>
          <p:nvPr/>
        </p:nvSpPr>
        <p:spPr>
          <a:xfrm>
            <a:off x="6939141" y="3526738"/>
            <a:ext cx="2219843" cy="1616764"/>
          </a:xfrm>
          <a:custGeom>
            <a:avLst/>
            <a:gdLst>
              <a:gd name="connsiteX0" fmla="*/ 0 w 163786"/>
              <a:gd name="connsiteY0" fmla="*/ 0 h 207623"/>
              <a:gd name="connsiteX1" fmla="*/ 26895 w 163786"/>
              <a:gd name="connsiteY1" fmla="*/ 207623 h 207623"/>
              <a:gd name="connsiteX2" fmla="*/ 163786 w 163786"/>
              <a:gd name="connsiteY2" fmla="*/ 207623 h 207623"/>
              <a:gd name="connsiteX3" fmla="*/ 142057 w 163786"/>
              <a:gd name="connsiteY3" fmla="*/ 14578 h 207623"/>
              <a:gd name="connsiteX4" fmla="*/ 0 w 163786"/>
              <a:gd name="connsiteY4" fmla="*/ 0 h 207623"/>
              <a:gd name="connsiteX0" fmla="*/ 0 w 163786"/>
              <a:gd name="connsiteY0" fmla="*/ 0 h 207623"/>
              <a:gd name="connsiteX1" fmla="*/ 26895 w 163786"/>
              <a:gd name="connsiteY1" fmla="*/ 207623 h 207623"/>
              <a:gd name="connsiteX2" fmla="*/ 163786 w 163786"/>
              <a:gd name="connsiteY2" fmla="*/ 207623 h 207623"/>
              <a:gd name="connsiteX3" fmla="*/ 149662 w 163786"/>
              <a:gd name="connsiteY3" fmla="*/ 538 h 207623"/>
              <a:gd name="connsiteX4" fmla="*/ 0 w 163786"/>
              <a:gd name="connsiteY4" fmla="*/ 0 h 207623"/>
              <a:gd name="connsiteX0" fmla="*/ 0 w 149662"/>
              <a:gd name="connsiteY0" fmla="*/ 0 h 209783"/>
              <a:gd name="connsiteX1" fmla="*/ 26895 w 149662"/>
              <a:gd name="connsiteY1" fmla="*/ 207623 h 209783"/>
              <a:gd name="connsiteX2" fmla="*/ 134451 w 149662"/>
              <a:gd name="connsiteY2" fmla="*/ 209783 h 209783"/>
              <a:gd name="connsiteX3" fmla="*/ 149662 w 149662"/>
              <a:gd name="connsiteY3" fmla="*/ 538 h 209783"/>
              <a:gd name="connsiteX4" fmla="*/ 0 w 149662"/>
              <a:gd name="connsiteY4" fmla="*/ 0 h 209783"/>
              <a:gd name="connsiteX0" fmla="*/ 0 w 150748"/>
              <a:gd name="connsiteY0" fmla="*/ 0 h 208703"/>
              <a:gd name="connsiteX1" fmla="*/ 26895 w 150748"/>
              <a:gd name="connsiteY1" fmla="*/ 207623 h 208703"/>
              <a:gd name="connsiteX2" fmla="*/ 150748 w 150748"/>
              <a:gd name="connsiteY2" fmla="*/ 208703 h 208703"/>
              <a:gd name="connsiteX3" fmla="*/ 149662 w 150748"/>
              <a:gd name="connsiteY3" fmla="*/ 538 h 208703"/>
              <a:gd name="connsiteX4" fmla="*/ 0 w 150748"/>
              <a:gd name="connsiteY4" fmla="*/ 0 h 208703"/>
              <a:gd name="connsiteX0" fmla="*/ 0 w 149662"/>
              <a:gd name="connsiteY0" fmla="*/ 0 h 207623"/>
              <a:gd name="connsiteX1" fmla="*/ 26895 w 149662"/>
              <a:gd name="connsiteY1" fmla="*/ 207623 h 207623"/>
              <a:gd name="connsiteX2" fmla="*/ 149662 w 149662"/>
              <a:gd name="connsiteY2" fmla="*/ 205463 h 207623"/>
              <a:gd name="connsiteX3" fmla="*/ 149662 w 149662"/>
              <a:gd name="connsiteY3" fmla="*/ 538 h 207623"/>
              <a:gd name="connsiteX4" fmla="*/ 0 w 149662"/>
              <a:gd name="connsiteY4" fmla="*/ 0 h 207623"/>
              <a:gd name="connsiteX0" fmla="*/ 0 w 149662"/>
              <a:gd name="connsiteY0" fmla="*/ 0 h 207623"/>
              <a:gd name="connsiteX1" fmla="*/ 26895 w 149662"/>
              <a:gd name="connsiteY1" fmla="*/ 207623 h 207623"/>
              <a:gd name="connsiteX2" fmla="*/ 148576 w 149662"/>
              <a:gd name="connsiteY2" fmla="*/ 207623 h 207623"/>
              <a:gd name="connsiteX3" fmla="*/ 149662 w 149662"/>
              <a:gd name="connsiteY3" fmla="*/ 538 h 207623"/>
              <a:gd name="connsiteX4" fmla="*/ 0 w 149662"/>
              <a:gd name="connsiteY4" fmla="*/ 0 h 207623"/>
              <a:gd name="connsiteX0" fmla="*/ 0 w 148576"/>
              <a:gd name="connsiteY0" fmla="*/ 0 h 207623"/>
              <a:gd name="connsiteX1" fmla="*/ 26895 w 148576"/>
              <a:gd name="connsiteY1" fmla="*/ 207623 h 207623"/>
              <a:gd name="connsiteX2" fmla="*/ 148576 w 148576"/>
              <a:gd name="connsiteY2" fmla="*/ 207623 h 207623"/>
              <a:gd name="connsiteX3" fmla="*/ 144230 w 148576"/>
              <a:gd name="connsiteY3" fmla="*/ 9178 h 207623"/>
              <a:gd name="connsiteX4" fmla="*/ 0 w 148576"/>
              <a:gd name="connsiteY4" fmla="*/ 0 h 207623"/>
              <a:gd name="connsiteX0" fmla="*/ 0 w 149984"/>
              <a:gd name="connsiteY0" fmla="*/ 0 h 207623"/>
              <a:gd name="connsiteX1" fmla="*/ 26895 w 149984"/>
              <a:gd name="connsiteY1" fmla="*/ 207623 h 207623"/>
              <a:gd name="connsiteX2" fmla="*/ 148576 w 149984"/>
              <a:gd name="connsiteY2" fmla="*/ 207623 h 207623"/>
              <a:gd name="connsiteX3" fmla="*/ 149662 w 149984"/>
              <a:gd name="connsiteY3" fmla="*/ 538 h 207623"/>
              <a:gd name="connsiteX4" fmla="*/ 0 w 149984"/>
              <a:gd name="connsiteY4" fmla="*/ 0 h 207623"/>
              <a:gd name="connsiteX0" fmla="*/ 0 w 149693"/>
              <a:gd name="connsiteY0" fmla="*/ 0 h 207623"/>
              <a:gd name="connsiteX1" fmla="*/ 26895 w 149693"/>
              <a:gd name="connsiteY1" fmla="*/ 207623 h 207623"/>
              <a:gd name="connsiteX2" fmla="*/ 148576 w 149693"/>
              <a:gd name="connsiteY2" fmla="*/ 207623 h 207623"/>
              <a:gd name="connsiteX3" fmla="*/ 149662 w 149693"/>
              <a:gd name="connsiteY3" fmla="*/ 538 h 207623"/>
              <a:gd name="connsiteX4" fmla="*/ 0 w 149693"/>
              <a:gd name="connsiteY4" fmla="*/ 0 h 207623"/>
              <a:gd name="connsiteX0" fmla="*/ 0 w 149693"/>
              <a:gd name="connsiteY0" fmla="*/ 145 h 207768"/>
              <a:gd name="connsiteX1" fmla="*/ 26895 w 149693"/>
              <a:gd name="connsiteY1" fmla="*/ 207768 h 207768"/>
              <a:gd name="connsiteX2" fmla="*/ 148576 w 149693"/>
              <a:gd name="connsiteY2" fmla="*/ 207768 h 207768"/>
              <a:gd name="connsiteX3" fmla="*/ 149662 w 149693"/>
              <a:gd name="connsiteY3" fmla="*/ 683 h 207768"/>
              <a:gd name="connsiteX4" fmla="*/ 0 w 149693"/>
              <a:gd name="connsiteY4" fmla="*/ 145 h 207768"/>
              <a:gd name="connsiteX0" fmla="*/ 0 w 150749"/>
              <a:gd name="connsiteY0" fmla="*/ 145 h 207768"/>
              <a:gd name="connsiteX1" fmla="*/ 26895 w 150749"/>
              <a:gd name="connsiteY1" fmla="*/ 207768 h 207768"/>
              <a:gd name="connsiteX2" fmla="*/ 150749 w 150749"/>
              <a:gd name="connsiteY2" fmla="*/ 207768 h 207768"/>
              <a:gd name="connsiteX3" fmla="*/ 149662 w 150749"/>
              <a:gd name="connsiteY3" fmla="*/ 683 h 207768"/>
              <a:gd name="connsiteX4" fmla="*/ 0 w 150749"/>
              <a:gd name="connsiteY4" fmla="*/ 145 h 207768"/>
              <a:gd name="connsiteX0" fmla="*/ 0 w 150749"/>
              <a:gd name="connsiteY0" fmla="*/ 145 h 207768"/>
              <a:gd name="connsiteX1" fmla="*/ 26895 w 150749"/>
              <a:gd name="connsiteY1" fmla="*/ 207768 h 207768"/>
              <a:gd name="connsiteX2" fmla="*/ 150749 w 150749"/>
              <a:gd name="connsiteY2" fmla="*/ 207768 h 207768"/>
              <a:gd name="connsiteX3" fmla="*/ 149662 w 150749"/>
              <a:gd name="connsiteY3" fmla="*/ 683 h 207768"/>
              <a:gd name="connsiteX4" fmla="*/ 0 w 150749"/>
              <a:gd name="connsiteY4" fmla="*/ 145 h 207768"/>
              <a:gd name="connsiteX0" fmla="*/ 0 w 150749"/>
              <a:gd name="connsiteY0" fmla="*/ 13445 h 221068"/>
              <a:gd name="connsiteX1" fmla="*/ 26895 w 150749"/>
              <a:gd name="connsiteY1" fmla="*/ 221068 h 221068"/>
              <a:gd name="connsiteX2" fmla="*/ 150749 w 150749"/>
              <a:gd name="connsiteY2" fmla="*/ 221068 h 221068"/>
              <a:gd name="connsiteX3" fmla="*/ 150498 w 150749"/>
              <a:gd name="connsiteY3" fmla="*/ 75 h 221068"/>
              <a:gd name="connsiteX4" fmla="*/ 0 w 150749"/>
              <a:gd name="connsiteY4" fmla="*/ 13445 h 221068"/>
              <a:gd name="connsiteX0" fmla="*/ 0 w 150749"/>
              <a:gd name="connsiteY0" fmla="*/ 13445 h 221068"/>
              <a:gd name="connsiteX1" fmla="*/ 26895 w 150749"/>
              <a:gd name="connsiteY1" fmla="*/ 221068 h 221068"/>
              <a:gd name="connsiteX2" fmla="*/ 150749 w 150749"/>
              <a:gd name="connsiteY2" fmla="*/ 221068 h 221068"/>
              <a:gd name="connsiteX3" fmla="*/ 150498 w 150749"/>
              <a:gd name="connsiteY3" fmla="*/ 75 h 221068"/>
              <a:gd name="connsiteX4" fmla="*/ 0 w 150749"/>
              <a:gd name="connsiteY4" fmla="*/ 13445 h 221068"/>
              <a:gd name="connsiteX0" fmla="*/ 0 w 159949"/>
              <a:gd name="connsiteY0" fmla="*/ 16910 h 221056"/>
              <a:gd name="connsiteX1" fmla="*/ 36095 w 159949"/>
              <a:gd name="connsiteY1" fmla="*/ 221056 h 221056"/>
              <a:gd name="connsiteX2" fmla="*/ 159949 w 159949"/>
              <a:gd name="connsiteY2" fmla="*/ 221056 h 221056"/>
              <a:gd name="connsiteX3" fmla="*/ 159698 w 159949"/>
              <a:gd name="connsiteY3" fmla="*/ 63 h 221056"/>
              <a:gd name="connsiteX4" fmla="*/ 0 w 159949"/>
              <a:gd name="connsiteY4" fmla="*/ 16910 h 221056"/>
              <a:gd name="connsiteX0" fmla="*/ 0 w 159949"/>
              <a:gd name="connsiteY0" fmla="*/ 16910 h 221056"/>
              <a:gd name="connsiteX1" fmla="*/ 36095 w 159949"/>
              <a:gd name="connsiteY1" fmla="*/ 221056 h 221056"/>
              <a:gd name="connsiteX2" fmla="*/ 159949 w 159949"/>
              <a:gd name="connsiteY2" fmla="*/ 221056 h 221056"/>
              <a:gd name="connsiteX3" fmla="*/ 159698 w 159949"/>
              <a:gd name="connsiteY3" fmla="*/ 63 h 221056"/>
              <a:gd name="connsiteX4" fmla="*/ 0 w 159949"/>
              <a:gd name="connsiteY4" fmla="*/ 16910 h 221056"/>
              <a:gd name="connsiteX0" fmla="*/ 0 w 159949"/>
              <a:gd name="connsiteY0" fmla="*/ 0 h 204146"/>
              <a:gd name="connsiteX1" fmla="*/ 36095 w 159949"/>
              <a:gd name="connsiteY1" fmla="*/ 204146 h 204146"/>
              <a:gd name="connsiteX2" fmla="*/ 159949 w 159949"/>
              <a:gd name="connsiteY2" fmla="*/ 204146 h 204146"/>
              <a:gd name="connsiteX3" fmla="*/ 159698 w 159949"/>
              <a:gd name="connsiteY3" fmla="*/ 70946 h 204146"/>
              <a:gd name="connsiteX4" fmla="*/ 0 w 159949"/>
              <a:gd name="connsiteY4" fmla="*/ 0 h 204146"/>
              <a:gd name="connsiteX0" fmla="*/ 0 w 144894"/>
              <a:gd name="connsiteY0" fmla="*/ 7411 h 133325"/>
              <a:gd name="connsiteX1" fmla="*/ 21040 w 144894"/>
              <a:gd name="connsiteY1" fmla="*/ 133325 h 133325"/>
              <a:gd name="connsiteX2" fmla="*/ 144894 w 144894"/>
              <a:gd name="connsiteY2" fmla="*/ 133325 h 133325"/>
              <a:gd name="connsiteX3" fmla="*/ 144643 w 144894"/>
              <a:gd name="connsiteY3" fmla="*/ 125 h 133325"/>
              <a:gd name="connsiteX4" fmla="*/ 0 w 144894"/>
              <a:gd name="connsiteY4" fmla="*/ 7411 h 133325"/>
              <a:gd name="connsiteX0" fmla="*/ 0 w 140712"/>
              <a:gd name="connsiteY0" fmla="*/ 27320 h 133241"/>
              <a:gd name="connsiteX1" fmla="*/ 16858 w 140712"/>
              <a:gd name="connsiteY1" fmla="*/ 133241 h 133241"/>
              <a:gd name="connsiteX2" fmla="*/ 140712 w 140712"/>
              <a:gd name="connsiteY2" fmla="*/ 133241 h 133241"/>
              <a:gd name="connsiteX3" fmla="*/ 140461 w 140712"/>
              <a:gd name="connsiteY3" fmla="*/ 41 h 133241"/>
              <a:gd name="connsiteX4" fmla="*/ 0 w 140712"/>
              <a:gd name="connsiteY4" fmla="*/ 27320 h 133241"/>
              <a:gd name="connsiteX0" fmla="*/ 30815 w 123854"/>
              <a:gd name="connsiteY0" fmla="*/ 17776 h 133259"/>
              <a:gd name="connsiteX1" fmla="*/ 0 w 123854"/>
              <a:gd name="connsiteY1" fmla="*/ 133259 h 133259"/>
              <a:gd name="connsiteX2" fmla="*/ 123854 w 123854"/>
              <a:gd name="connsiteY2" fmla="*/ 133259 h 133259"/>
              <a:gd name="connsiteX3" fmla="*/ 123603 w 123854"/>
              <a:gd name="connsiteY3" fmla="*/ 59 h 133259"/>
              <a:gd name="connsiteX4" fmla="*/ 30815 w 123854"/>
              <a:gd name="connsiteY4" fmla="*/ 17776 h 133259"/>
              <a:gd name="connsiteX0" fmla="*/ 30815 w 123854"/>
              <a:gd name="connsiteY0" fmla="*/ 0 h 115483"/>
              <a:gd name="connsiteX1" fmla="*/ 0 w 123854"/>
              <a:gd name="connsiteY1" fmla="*/ 115483 h 115483"/>
              <a:gd name="connsiteX2" fmla="*/ 123854 w 123854"/>
              <a:gd name="connsiteY2" fmla="*/ 115483 h 115483"/>
              <a:gd name="connsiteX3" fmla="*/ 123603 w 123854"/>
              <a:gd name="connsiteY3" fmla="*/ 37914 h 115483"/>
              <a:gd name="connsiteX4" fmla="*/ 30815 w 123854"/>
              <a:gd name="connsiteY4" fmla="*/ 0 h 115483"/>
              <a:gd name="connsiteX0" fmla="*/ 22451 w 123854"/>
              <a:gd name="connsiteY0" fmla="*/ 0 h 99837"/>
              <a:gd name="connsiteX1" fmla="*/ 0 w 123854"/>
              <a:gd name="connsiteY1" fmla="*/ 99837 h 99837"/>
              <a:gd name="connsiteX2" fmla="*/ 123854 w 123854"/>
              <a:gd name="connsiteY2" fmla="*/ 99837 h 99837"/>
              <a:gd name="connsiteX3" fmla="*/ 123603 w 123854"/>
              <a:gd name="connsiteY3" fmla="*/ 22268 h 99837"/>
              <a:gd name="connsiteX4" fmla="*/ 22451 w 123854"/>
              <a:gd name="connsiteY4" fmla="*/ 0 h 99837"/>
              <a:gd name="connsiteX0" fmla="*/ 20778 w 123854"/>
              <a:gd name="connsiteY0" fmla="*/ 0 h 93752"/>
              <a:gd name="connsiteX1" fmla="*/ 0 w 123854"/>
              <a:gd name="connsiteY1" fmla="*/ 93752 h 93752"/>
              <a:gd name="connsiteX2" fmla="*/ 123854 w 123854"/>
              <a:gd name="connsiteY2" fmla="*/ 93752 h 93752"/>
              <a:gd name="connsiteX3" fmla="*/ 123603 w 123854"/>
              <a:gd name="connsiteY3" fmla="*/ 16183 h 93752"/>
              <a:gd name="connsiteX4" fmla="*/ 20778 w 123854"/>
              <a:gd name="connsiteY4" fmla="*/ 0 h 93752"/>
              <a:gd name="connsiteX0" fmla="*/ 20778 w 123854"/>
              <a:gd name="connsiteY0" fmla="*/ 0 h 93752"/>
              <a:gd name="connsiteX1" fmla="*/ 0 w 123854"/>
              <a:gd name="connsiteY1" fmla="*/ 93752 h 93752"/>
              <a:gd name="connsiteX2" fmla="*/ 123854 w 123854"/>
              <a:gd name="connsiteY2" fmla="*/ 93752 h 93752"/>
              <a:gd name="connsiteX3" fmla="*/ 123603 w 123854"/>
              <a:gd name="connsiteY3" fmla="*/ 17052 h 93752"/>
              <a:gd name="connsiteX4" fmla="*/ 20778 w 123854"/>
              <a:gd name="connsiteY4" fmla="*/ 0 h 9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54" h="93752" extrusionOk="0">
                <a:moveTo>
                  <a:pt x="20778" y="0"/>
                </a:moveTo>
                <a:lnTo>
                  <a:pt x="0" y="93752"/>
                </a:lnTo>
                <a:lnTo>
                  <a:pt x="123854" y="93752"/>
                </a:lnTo>
                <a:cubicBezTo>
                  <a:pt x="123491" y="92402"/>
                  <a:pt x="123966" y="19482"/>
                  <a:pt x="123603" y="17052"/>
                </a:cubicBezTo>
                <a:cubicBezTo>
                  <a:pt x="123694" y="15793"/>
                  <a:pt x="21320" y="179"/>
                  <a:pt x="20778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/>
          <a:lstStyle/>
          <a:p>
            <a:endParaRPr lang="de-AT"/>
          </a:p>
        </p:txBody>
      </p:sp>
      <p:sp>
        <p:nvSpPr>
          <p:cNvPr id="4" name="Google Shape;117;p22">
            <a:extLst>
              <a:ext uri="{FF2B5EF4-FFF2-40B4-BE49-F238E27FC236}">
                <a16:creationId xmlns:a16="http://schemas.microsoft.com/office/drawing/2014/main" id="{98210554-F1BF-B109-27EA-EC0F679F96C1}"/>
              </a:ext>
            </a:extLst>
          </p:cNvPr>
          <p:cNvSpPr txBox="1">
            <a:spLocks/>
          </p:cNvSpPr>
          <p:nvPr/>
        </p:nvSpPr>
        <p:spPr>
          <a:xfrm>
            <a:off x="7448878" y="3762868"/>
            <a:ext cx="1160834" cy="659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 b="1" i="0" u="none" strike="noStrike" cap="none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"/>
              <a:buNone/>
              <a:defRPr sz="30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de-AT" sz="2400" b="0" dirty="0">
                <a:latin typeface="Gotham Bold" pitchFamily="50" charset="0"/>
              </a:rPr>
              <a:t>10.-11. </a:t>
            </a:r>
            <a:br>
              <a:rPr lang="de-AT" sz="1800" b="0" dirty="0">
                <a:latin typeface="Gotham Bold" pitchFamily="50" charset="0"/>
              </a:rPr>
            </a:br>
            <a:r>
              <a:rPr lang="de-AT" sz="1100" b="0" dirty="0">
                <a:latin typeface="Gotham Bold" pitchFamily="50" charset="0"/>
              </a:rPr>
              <a:t>APRIL 2025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0BDB516-4516-B5CB-BC25-B7CE81267544}"/>
              </a:ext>
            </a:extLst>
          </p:cNvPr>
          <p:cNvCxnSpPr>
            <a:cxnSpLocks/>
          </p:cNvCxnSpPr>
          <p:nvPr/>
        </p:nvCxnSpPr>
        <p:spPr>
          <a:xfrm>
            <a:off x="7489036" y="4422098"/>
            <a:ext cx="1080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4B7157D9-B87D-B97E-6E4F-D6A3B2AFFF78}"/>
              </a:ext>
            </a:extLst>
          </p:cNvPr>
          <p:cNvSpPr txBox="1"/>
          <p:nvPr/>
        </p:nvSpPr>
        <p:spPr>
          <a:xfrm>
            <a:off x="7489036" y="4464770"/>
            <a:ext cx="1141659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Gotham Bold" pitchFamily="50" charset="0"/>
              </a:rPr>
              <a:t>PARK HYATT</a:t>
            </a:r>
          </a:p>
          <a:p>
            <a:r>
              <a:rPr lang="de-DE" sz="1800" dirty="0">
                <a:solidFill>
                  <a:schemeClr val="bg1"/>
                </a:solidFill>
                <a:latin typeface="Gotham Bold" pitchFamily="50" charset="0"/>
              </a:rPr>
              <a:t>VIENNA</a:t>
            </a:r>
            <a:endParaRPr lang="de-AT" dirty="0">
              <a:solidFill>
                <a:schemeClr val="bg1"/>
              </a:solidFill>
              <a:latin typeface="Gotham Bold" pitchFamily="50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92AAEF-9590-120D-52BA-E7D6E1BD7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7D65AEF6-670E-8AC7-84D2-483BDB942A2F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8CD7BC58-15EE-F0B1-88B3-84A90D61AB70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4CC89846-9601-A6C5-3865-7A1F90EAA95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48180BC0-44C3-ECED-1A9D-A021C8B50507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A94134-1D7E-0FC9-A267-377A99C93356}"/>
              </a:ext>
            </a:extLst>
          </p:cNvPr>
          <p:cNvSpPr txBox="1"/>
          <p:nvPr/>
        </p:nvSpPr>
        <p:spPr>
          <a:xfrm>
            <a:off x="212942" y="1139120"/>
            <a:ext cx="8718116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UMSETZUNGSGRAD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 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Inwieweit wurden bereits reale Umsetzungen erreicht?&gt;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49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B9059-D7FE-A3C9-8CDE-E6DBDCD96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39293D0D-755D-0C66-4CB4-145EBF2B493E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0A5BA01E-A4FA-7E42-EBE5-AEFD7E08E8D3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3E5865A7-27BD-10EC-02DD-19F1A2D38734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54EA362D-DEED-36C8-D6F4-CD470B8558B3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D40D878-F349-1FC0-CD34-E142B3C32768}"/>
              </a:ext>
            </a:extLst>
          </p:cNvPr>
          <p:cNvSpPr txBox="1"/>
          <p:nvPr/>
        </p:nvSpPr>
        <p:spPr>
          <a:xfrm>
            <a:off x="212942" y="1139120"/>
            <a:ext cx="8718116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COMMUNITY / REICHWEITE 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&lt;k</a:t>
            </a:r>
            <a:r>
              <a:rPr lang="de-DE" dirty="0" err="1">
                <a:solidFill>
                  <a:schemeClr val="tx1"/>
                </a:solidFill>
                <a:latin typeface="Nunito Sans" pitchFamily="2" charset="0"/>
              </a:rPr>
              <a:t>ann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 durch die Umsetzung eine (offene) Community entstehen?</a:t>
            </a:r>
            <a:br>
              <a:rPr lang="de-DE" dirty="0">
                <a:solidFill>
                  <a:schemeClr val="tx1"/>
                </a:solidFill>
                <a:latin typeface="Nunito Sans" pitchFamily="2" charset="0"/>
              </a:rPr>
            </a:b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Ist die Lösung nachhaltig, strebt sie eine nationale und internationale Reichweite an?&gt;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198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F327B815-8448-B293-B22A-1D389A3E21A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C8097CE-4AAC-F39C-05A1-AC9600DBE138}"/>
              </a:ext>
            </a:extLst>
          </p:cNvPr>
          <p:cNvSpPr txBox="1"/>
          <p:nvPr/>
        </p:nvSpPr>
        <p:spPr>
          <a:xfrm>
            <a:off x="179893" y="1267828"/>
            <a:ext cx="1472639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KATEGORIE </a:t>
            </a: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3" name="Google Shape;156;p25">
            <a:extLst>
              <a:ext uri="{FF2B5EF4-FFF2-40B4-BE49-F238E27FC236}">
                <a16:creationId xmlns:a16="http://schemas.microsoft.com/office/drawing/2014/main" id="{823DD467-95B8-74B5-E9C0-6C31DBF444FC}"/>
              </a:ext>
            </a:extLst>
          </p:cNvPr>
          <p:cNvSpPr txBox="1">
            <a:spLocks/>
          </p:cNvSpPr>
          <p:nvPr/>
        </p:nvSpPr>
        <p:spPr>
          <a:xfrm>
            <a:off x="2454900" y="259698"/>
            <a:ext cx="4234201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de-AT" sz="1600" dirty="0">
                <a:solidFill>
                  <a:schemeClr val="lt1"/>
                </a:solidFill>
              </a:rPr>
              <a:t>BITTE ANKREUZEN &amp; AUSFÜLLEN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93057782-A96E-C563-02E0-A80866D6FE12}"/>
              </a:ext>
            </a:extLst>
          </p:cNvPr>
          <p:cNvSpPr/>
          <p:nvPr/>
        </p:nvSpPr>
        <p:spPr>
          <a:xfrm>
            <a:off x="319492" y="1719361"/>
            <a:ext cx="216000" cy="21600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Nunito Sans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FDC8F7-7C44-761B-519B-977ED6AE50CA}"/>
              </a:ext>
            </a:extLst>
          </p:cNvPr>
          <p:cNvSpPr txBox="1"/>
          <p:nvPr/>
        </p:nvSpPr>
        <p:spPr>
          <a:xfrm>
            <a:off x="554545" y="1661354"/>
            <a:ext cx="1891201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HERO AWARD </a:t>
            </a: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712EE19-8350-4EF1-70CE-101125A38DB9}"/>
              </a:ext>
            </a:extLst>
          </p:cNvPr>
          <p:cNvSpPr/>
          <p:nvPr/>
        </p:nvSpPr>
        <p:spPr>
          <a:xfrm>
            <a:off x="2445746" y="1719361"/>
            <a:ext cx="216000" cy="216000"/>
          </a:xfrm>
          <a:prstGeom prst="rect">
            <a:avLst/>
          </a:prstGeom>
          <a:noFill/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latin typeface="Nunito Sans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F7C7BD0-EDFC-A610-9640-57FECC4D07C4}"/>
              </a:ext>
            </a:extLst>
          </p:cNvPr>
          <p:cNvSpPr txBox="1"/>
          <p:nvPr/>
        </p:nvSpPr>
        <p:spPr>
          <a:xfrm>
            <a:off x="2680799" y="1661354"/>
            <a:ext cx="1891201" cy="332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TALENT AWARD </a:t>
            </a: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FC23E17-DC47-0B33-E88E-17F2F8D5E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61" y="2110894"/>
            <a:ext cx="8526806" cy="1095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Verantwortliche Person(en) mit E-Mail-Adressen und Mobiltelefonnummer: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altLang="de-D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altLang="de-DE" sz="2200" b="1" dirty="0">
              <a:latin typeface="HNLT-R"/>
            </a:endParaRPr>
          </a:p>
        </p:txBody>
      </p:sp>
    </p:spTree>
    <p:extLst>
      <p:ext uri="{BB962C8B-B14F-4D97-AF65-F5344CB8AC3E}">
        <p14:creationId xmlns:p14="http://schemas.microsoft.com/office/powerpoint/2010/main" val="514422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D22F1A42-9D58-4C80-CE32-1905A195AAEA}"/>
              </a:ext>
            </a:extLst>
          </p:cNvPr>
          <p:cNvSpPr txBox="1">
            <a:spLocks/>
          </p:cNvSpPr>
          <p:nvPr/>
        </p:nvSpPr>
        <p:spPr>
          <a:xfrm>
            <a:off x="2234718" y="259698"/>
            <a:ext cx="4674563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de-AT" sz="1600" dirty="0">
                <a:solidFill>
                  <a:schemeClr val="lt1"/>
                </a:solidFill>
              </a:rPr>
              <a:t>VORAUSSETZUNGEN FÜR DIE EINREICHUNG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AFFBDA-C28F-58F9-8B91-F77E94F7E420}"/>
              </a:ext>
            </a:extLst>
          </p:cNvPr>
          <p:cNvSpPr txBox="1"/>
          <p:nvPr/>
        </p:nvSpPr>
        <p:spPr>
          <a:xfrm>
            <a:off x="408238" y="1308528"/>
            <a:ext cx="5914283" cy="29277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DE" altLang="de-DE" sz="1200" dirty="0">
                <a:latin typeface="Nunito Sans" pitchFamily="2" charset="0"/>
                <a:cs typeface="Arial" panose="020B0604020202020204" pitchFamily="34" charset="0"/>
              </a:rPr>
              <a:t>Jede Arbeit kann nur in einer der beiden Kategorien eingereicht werden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Die Einreichungen sind in deutscher oder englischer Sprache zu verfassen. 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Die Fachjury bewertet nur vollständig ausgefüllte Einreichungen.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Die Entscheidung der Fachjury ist bindend.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Der Rechtsweg ist ausgeschlossen. 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Die Einreichenden erklären sich bereit, in jedem Fall eine der projektverantwortlichen Personen für die </a:t>
            </a:r>
            <a:r>
              <a:rPr lang="de-AT" sz="1200" b="1" dirty="0">
                <a:latin typeface="Nunito Sans" pitchFamily="2" charset="0"/>
                <a:cs typeface="Arial" panose="020B0604020202020204" pitchFamily="34" charset="0"/>
              </a:rPr>
              <a:t>Preisverleihung am 10.04.2024 </a:t>
            </a:r>
            <a:r>
              <a:rPr lang="de-AT" sz="1200" dirty="0">
                <a:latin typeface="Nunito Sans" pitchFamily="2" charset="0"/>
                <a:cs typeface="Arial" panose="020B0604020202020204" pitchFamily="34" charset="0"/>
              </a:rPr>
              <a:t>zu entsenden.</a:t>
            </a:r>
          </a:p>
          <a:p>
            <a:pPr lvl="0">
              <a:lnSpc>
                <a:spcPct val="150000"/>
              </a:lnSpc>
              <a:buClrTx/>
            </a:pPr>
            <a:r>
              <a:rPr lang="de-DE" sz="1200" dirty="0">
                <a:latin typeface="Nunito Sans"/>
              </a:rPr>
              <a:t>• </a:t>
            </a:r>
            <a:r>
              <a:rPr lang="de-AT" sz="1200" dirty="0">
                <a:latin typeface="Nunito Sans"/>
              </a:rPr>
              <a:t>Alle Einreichungen müssen bis spätestens </a:t>
            </a:r>
            <a:r>
              <a:rPr lang="de-AT" sz="1200" b="1" dirty="0">
                <a:latin typeface="Nunito Sans"/>
              </a:rPr>
              <a:t>20.02.2025</a:t>
            </a:r>
            <a:r>
              <a:rPr lang="de-AT" sz="1200" dirty="0">
                <a:latin typeface="Nunito Sans"/>
              </a:rPr>
              <a:t> bei der ADV einlangen. Für eine Verlängerungsfrist kontaktieren Sie uns bitte direkt.</a:t>
            </a:r>
          </a:p>
        </p:txBody>
      </p:sp>
      <p:sp>
        <p:nvSpPr>
          <p:cNvPr id="9" name="Flussdiagramm: Vorbereitung 8">
            <a:extLst>
              <a:ext uri="{FF2B5EF4-FFF2-40B4-BE49-F238E27FC236}">
                <a16:creationId xmlns:a16="http://schemas.microsoft.com/office/drawing/2014/main" id="{1228FE83-7452-2569-E235-AC627EFD919A}"/>
              </a:ext>
            </a:extLst>
          </p:cNvPr>
          <p:cNvSpPr/>
          <p:nvPr/>
        </p:nvSpPr>
        <p:spPr>
          <a:xfrm>
            <a:off x="6689617" y="2626620"/>
            <a:ext cx="1967686" cy="1478348"/>
          </a:xfrm>
          <a:prstGeom prst="flowChartPreparation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B8763C2-51FD-D6B6-A1A3-1BA34BED5839}"/>
              </a:ext>
            </a:extLst>
          </p:cNvPr>
          <p:cNvSpPr txBox="1"/>
          <p:nvPr/>
        </p:nvSpPr>
        <p:spPr>
          <a:xfrm>
            <a:off x="6922576" y="2772390"/>
            <a:ext cx="1583249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Nunito Sans ExtraBold"/>
              </a:rPr>
              <a:t>EINREICHUNG &amp; FRAGEN bis </a:t>
            </a:r>
            <a:r>
              <a:rPr lang="de-DE" sz="900" b="1" dirty="0">
                <a:solidFill>
                  <a:schemeClr val="bg1"/>
                </a:solidFill>
                <a:latin typeface="Nunito Sans ExtraBold" pitchFamily="2" charset="0"/>
              </a:rPr>
              <a:t>zum </a:t>
            </a:r>
            <a:r>
              <a:rPr lang="de-DE" sz="900" b="1" dirty="0">
                <a:solidFill>
                  <a:schemeClr val="bg1"/>
                </a:solidFill>
                <a:latin typeface="Nunito Sans ExtraBold"/>
              </a:rPr>
              <a:t>20.02.2025</a:t>
            </a:r>
          </a:p>
          <a:p>
            <a:r>
              <a:rPr lang="de-DE" sz="900" b="1" dirty="0">
                <a:solidFill>
                  <a:schemeClr val="bg1"/>
                </a:solidFill>
                <a:latin typeface="Nunito Sans ExtraBold"/>
              </a:rPr>
              <a:t>an:</a:t>
            </a:r>
          </a:p>
          <a:p>
            <a:r>
              <a:rPr lang="de-DE" sz="900" b="1" dirty="0">
                <a:solidFill>
                  <a:schemeClr val="bg1"/>
                </a:solidFill>
                <a:latin typeface="Nunito Sans ExtraBold"/>
                <a:hlinkClick r:id="rId2"/>
              </a:rPr>
              <a:t>iris.prihoda@adv.at</a:t>
            </a:r>
            <a:endParaRPr lang="de-DE" sz="900" b="1" dirty="0">
              <a:solidFill>
                <a:schemeClr val="bg1"/>
              </a:solidFill>
              <a:latin typeface="Nunito Sans ExtraBold"/>
            </a:endParaRPr>
          </a:p>
          <a:p>
            <a:endParaRPr lang="de-DE" sz="900" b="1" dirty="0">
              <a:solidFill>
                <a:schemeClr val="bg1"/>
              </a:solidFill>
              <a:latin typeface="Nunito Sans ExtraBold"/>
            </a:endParaRPr>
          </a:p>
          <a:p>
            <a:r>
              <a:rPr lang="de-DE" sz="900" b="1" dirty="0">
                <a:solidFill>
                  <a:schemeClr val="bg1"/>
                </a:solidFill>
                <a:latin typeface="Nunito Sans ExtraBold"/>
                <a:hlinkClick r:id="rId3"/>
              </a:rPr>
              <a:t>maria.kronberger@adv.at</a:t>
            </a:r>
            <a:endParaRPr lang="de-DE" sz="900" b="1" dirty="0">
              <a:solidFill>
                <a:schemeClr val="bg1"/>
              </a:solidFill>
              <a:latin typeface="Nunito Sans ExtraBold"/>
            </a:endParaRPr>
          </a:p>
          <a:p>
            <a:endParaRPr lang="de-DE" sz="900" b="1" dirty="0">
              <a:solidFill>
                <a:schemeClr val="bg1"/>
              </a:solidFill>
              <a:latin typeface="Nunito Sans ExtraBold"/>
            </a:endParaRPr>
          </a:p>
          <a:p>
            <a:endParaRPr lang="de-AT" sz="900" b="1" dirty="0">
              <a:solidFill>
                <a:schemeClr val="bg1"/>
              </a:solidFill>
              <a:latin typeface="Nunito Sans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0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97F7D9-E748-B8F2-0F99-F825E6DBA894}"/>
              </a:ext>
            </a:extLst>
          </p:cNvPr>
          <p:cNvGrpSpPr/>
          <p:nvPr/>
        </p:nvGrpSpPr>
        <p:grpSpPr>
          <a:xfrm>
            <a:off x="2916724" y="3255264"/>
            <a:ext cx="6199632" cy="1888236"/>
            <a:chOff x="1818478" y="2885768"/>
            <a:chExt cx="7325522" cy="2257732"/>
          </a:xfrm>
        </p:grpSpPr>
        <p:sp>
          <p:nvSpPr>
            <p:cNvPr id="2" name="Parallelogramm 1">
              <a:extLst>
                <a:ext uri="{FF2B5EF4-FFF2-40B4-BE49-F238E27FC236}">
                  <a16:creationId xmlns:a16="http://schemas.microsoft.com/office/drawing/2014/main" id="{BE9772EF-862F-E647-E02B-494CF1FB55ED}"/>
                </a:ext>
              </a:extLst>
            </p:cNvPr>
            <p:cNvSpPr/>
            <p:nvPr/>
          </p:nvSpPr>
          <p:spPr>
            <a:xfrm>
              <a:off x="1818478" y="2885768"/>
              <a:ext cx="5901777" cy="2257732"/>
            </a:xfrm>
            <a:prstGeom prst="parallelogram">
              <a:avLst>
                <a:gd name="adj" fmla="val 49532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B7E72923-07DB-E195-BC9C-2FAB175E4E50}"/>
                </a:ext>
              </a:extLst>
            </p:cNvPr>
            <p:cNvSpPr/>
            <p:nvPr/>
          </p:nvSpPr>
          <p:spPr>
            <a:xfrm>
              <a:off x="6577781" y="2885768"/>
              <a:ext cx="2566219" cy="225773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467" name="Google Shape;446;p40">
            <a:extLst>
              <a:ext uri="{FF2B5EF4-FFF2-40B4-BE49-F238E27FC236}">
                <a16:creationId xmlns:a16="http://schemas.microsoft.com/office/drawing/2014/main" id="{2BB0085F-F34D-2FC5-669B-5001E3CC9FF6}"/>
              </a:ext>
            </a:extLst>
          </p:cNvPr>
          <p:cNvSpPr txBox="1">
            <a:spLocks/>
          </p:cNvSpPr>
          <p:nvPr/>
        </p:nvSpPr>
        <p:spPr>
          <a:xfrm>
            <a:off x="3613716" y="3200043"/>
            <a:ext cx="5407820" cy="127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Bei Fragen stehen wir Ihnen gerne zur Verfügung!</a:t>
            </a:r>
          </a:p>
          <a:p>
            <a:endParaRPr lang="en-US" sz="1200" dirty="0">
              <a:solidFill>
                <a:schemeClr val="bg1"/>
              </a:solidFill>
              <a:latin typeface="Nunito Sans ExtraBold" pitchFamily="2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Nunito Sans ExtraBold" pitchFamily="2" charset="0"/>
              </a:rPr>
              <a:t>Iris Prihoda</a:t>
            </a:r>
          </a:p>
          <a:p>
            <a:r>
              <a:rPr lang="en-US" sz="1200" dirty="0">
                <a:solidFill>
                  <a:schemeClr val="bg1"/>
                </a:solidFill>
                <a:hlinkClick r:id="rId4"/>
              </a:rPr>
              <a:t>iris.prihoda@adv.at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  <a:latin typeface="Nunito Sans ExtraBold" pitchFamily="2" charset="0"/>
              </a:rPr>
              <a:t>Maria-Katharina Kronberger</a:t>
            </a:r>
          </a:p>
          <a:p>
            <a:r>
              <a:rPr lang="en-US" sz="1200" dirty="0">
                <a:solidFill>
                  <a:schemeClr val="bg1"/>
                </a:solidFill>
                <a:hlinkClick r:id="rId5"/>
              </a:rPr>
              <a:t>maria.kronberger@adv.at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+43 1 47 96 366-12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b="0" dirty="0" err="1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Hintere</a:t>
            </a:r>
            <a:r>
              <a:rPr lang="en-US" sz="1200" b="0" dirty="0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 </a:t>
            </a:r>
            <a:r>
              <a:rPr lang="en-US" sz="1200" b="0" dirty="0" err="1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Zollamtsstraße</a:t>
            </a:r>
            <a:r>
              <a:rPr lang="en-US" sz="1200" b="0" dirty="0">
                <a:solidFill>
                  <a:srgbClr val="FFFFFF"/>
                </a:solidFill>
                <a:latin typeface="Assistant Light"/>
                <a:cs typeface="Assistant Light"/>
                <a:sym typeface="Assistant Light"/>
              </a:rPr>
              <a:t> 17 I 3. OG I 1030 Wien</a:t>
            </a:r>
            <a:br>
              <a:rPr lang="en-US" sz="1200" b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</a:br>
            <a:r>
              <a:rPr lang="en-US" sz="12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www.adv.at</a:t>
            </a:r>
            <a:endParaRPr lang="de-DE" sz="16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  <a:latin typeface="Assistant Light"/>
              <a:cs typeface="Assistant Light"/>
              <a:sym typeface="Assistant Light"/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Google Shape;446;p40">
            <a:extLst>
              <a:ext uri="{FF2B5EF4-FFF2-40B4-BE49-F238E27FC236}">
                <a16:creationId xmlns:a16="http://schemas.microsoft.com/office/drawing/2014/main" id="{679E4E50-82AB-8691-A0BF-D9FEF3E2AEAE}"/>
              </a:ext>
            </a:extLst>
          </p:cNvPr>
          <p:cNvSpPr txBox="1">
            <a:spLocks/>
          </p:cNvSpPr>
          <p:nvPr/>
        </p:nvSpPr>
        <p:spPr>
          <a:xfrm>
            <a:off x="4054485" y="3836670"/>
            <a:ext cx="1752304" cy="1110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ssistant Light"/>
              <a:buNone/>
              <a:defRPr sz="1100" b="0" i="0" u="none" strike="noStrike" cap="none">
                <a:solidFill>
                  <a:schemeClr val="dk1"/>
                </a:solidFill>
                <a:latin typeface="Assistant Light"/>
                <a:ea typeface="Assistant Light"/>
                <a:cs typeface="Assistant Light"/>
                <a:sym typeface="Assistant Light"/>
              </a:defRPr>
            </a:lvl9pPr>
          </a:lstStyle>
          <a:p>
            <a:pPr algn="ctr"/>
            <a:r>
              <a:rPr lang="de-DE" sz="2400" b="1" dirty="0">
                <a:solidFill>
                  <a:schemeClr val="bg1"/>
                </a:solidFill>
                <a:latin typeface="+mj-lt"/>
              </a:rPr>
              <a:t>VIELEN DANK!</a:t>
            </a:r>
            <a:endParaRPr lang="en-US" sz="1200" dirty="0">
              <a:solidFill>
                <a:schemeClr val="bg1"/>
              </a:solidFill>
              <a:latin typeface="Assistant Light"/>
              <a:cs typeface="Assistant Light"/>
              <a:sym typeface="Assistant Light"/>
            </a:endParaRPr>
          </a:p>
          <a:p>
            <a:endParaRPr lang="en-US" sz="1200" b="1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  <a:p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Google Shape;125;p23">
            <a:extLst>
              <a:ext uri="{FF2B5EF4-FFF2-40B4-BE49-F238E27FC236}">
                <a16:creationId xmlns:a16="http://schemas.microsoft.com/office/drawing/2014/main" id="{CE27FE98-9C3E-F2C5-47FA-27F22E17719C}"/>
              </a:ext>
            </a:extLst>
          </p:cNvPr>
          <p:cNvCxnSpPr>
            <a:cxnSpLocks/>
          </p:cNvCxnSpPr>
          <p:nvPr/>
        </p:nvCxnSpPr>
        <p:spPr>
          <a:xfrm flipH="1" flipV="1">
            <a:off x="751270" y="2981784"/>
            <a:ext cx="6522246" cy="4814"/>
          </a:xfrm>
          <a:prstGeom prst="straightConnector1">
            <a:avLst/>
          </a:prstGeom>
          <a:noFill/>
          <a:ln w="1905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D22F1A42-9D58-4C80-CE32-1905A195AAEA}"/>
              </a:ext>
            </a:extLst>
          </p:cNvPr>
          <p:cNvSpPr txBox="1">
            <a:spLocks/>
          </p:cNvSpPr>
          <p:nvPr/>
        </p:nvSpPr>
        <p:spPr>
          <a:xfrm>
            <a:off x="2454900" y="259698"/>
            <a:ext cx="4234201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de-AT" sz="1600" dirty="0">
                <a:solidFill>
                  <a:schemeClr val="lt1"/>
                </a:solidFill>
              </a:rPr>
              <a:t>INHALTE / KRITERIEN DER EINREICHUNG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8AFFBDA-C28F-58F9-8B91-F77E94F7E420}"/>
              </a:ext>
            </a:extLst>
          </p:cNvPr>
          <p:cNvSpPr txBox="1"/>
          <p:nvPr/>
        </p:nvSpPr>
        <p:spPr>
          <a:xfrm>
            <a:off x="738744" y="1354231"/>
            <a:ext cx="54889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 </a:t>
            </a:r>
            <a:r>
              <a:rPr lang="de-DE" sz="1600" dirty="0">
                <a:latin typeface="Nunito Sans" pitchFamily="2" charset="0"/>
              </a:rPr>
              <a:t>	</a:t>
            </a: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Kategorie der Einreichung (Hero oder Talent)</a:t>
            </a:r>
          </a:p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	Verantwortliche Person(en) (Name, E-Mail, Tel.)</a:t>
            </a:r>
          </a:p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	Kurztitel (50 Zeichen)</a:t>
            </a:r>
          </a:p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	Zusammenfassung (max. 750 Zeichen)</a:t>
            </a:r>
          </a:p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	2-3 Sätze zu jedem Bewertungskriterium</a:t>
            </a:r>
          </a:p>
          <a:p>
            <a:pPr>
              <a:tabLst>
                <a:tab pos="179388" algn="l"/>
              </a:tabLst>
            </a:pPr>
            <a:r>
              <a:rPr lang="de-DE" sz="1600" dirty="0">
                <a:latin typeface="Nunito Sans" pitchFamily="2" charset="0"/>
                <a:cs typeface="Arial" panose="020B0604020202020204" pitchFamily="34" charset="0"/>
              </a:rPr>
              <a:t>•	Zusendung im PDF-Format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38713A-F40B-A805-FB3C-FB53BB745259}"/>
              </a:ext>
            </a:extLst>
          </p:cNvPr>
          <p:cNvSpPr txBox="1"/>
          <p:nvPr/>
        </p:nvSpPr>
        <p:spPr>
          <a:xfrm>
            <a:off x="700087" y="3139570"/>
            <a:ext cx="60546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900"/>
            </a:pPr>
            <a:r>
              <a:rPr lang="de-DE" sz="1200" dirty="0">
                <a:solidFill>
                  <a:schemeClr val="dk1"/>
                </a:solidFill>
                <a:latin typeface="Assistant Light"/>
                <a:cs typeface="Assistant Light"/>
                <a:sym typeface="Assistant Light"/>
              </a:rPr>
              <a:t>Alle Einreichenden erhalten kostenlosen Eintritt zur Data </a:t>
            </a:r>
            <a:r>
              <a:rPr lang="de-DE" sz="1200" dirty="0" err="1">
                <a:solidFill>
                  <a:schemeClr val="dk1"/>
                </a:solidFill>
                <a:latin typeface="Assistant Light"/>
                <a:cs typeface="Assistant Light"/>
                <a:sym typeface="Assistant Light"/>
              </a:rPr>
              <a:t>Xcellence</a:t>
            </a:r>
            <a:r>
              <a:rPr lang="de-DE" sz="1200" dirty="0">
                <a:solidFill>
                  <a:schemeClr val="dk1"/>
                </a:solidFill>
                <a:latin typeface="Assistant Light"/>
                <a:cs typeface="Assistant Light"/>
                <a:sym typeface="Assistant Light"/>
              </a:rPr>
              <a:t> Konferenz. </a:t>
            </a:r>
          </a:p>
          <a:p>
            <a:pPr>
              <a:buClr>
                <a:schemeClr val="dk1"/>
              </a:buClr>
              <a:buSzPts val="900"/>
            </a:pPr>
            <a:endParaRPr lang="de-DE" sz="1200" dirty="0">
              <a:solidFill>
                <a:schemeClr val="dk1"/>
              </a:solidFill>
              <a:latin typeface="Assistant Light"/>
              <a:cs typeface="Assistant Light"/>
              <a:sym typeface="Assistant Light"/>
            </a:endParaRPr>
          </a:p>
          <a:p>
            <a:pPr>
              <a:buClr>
                <a:schemeClr val="dk1"/>
              </a:buClr>
              <a:buSzPts val="900"/>
            </a:pPr>
            <a:r>
              <a:rPr lang="de-DE" sz="1200" dirty="0">
                <a:solidFill>
                  <a:schemeClr val="dk1"/>
                </a:solidFill>
                <a:latin typeface="Assistant Light"/>
                <a:cs typeface="Assistant Light"/>
                <a:sym typeface="Assistant Light"/>
              </a:rPr>
              <a:t>Die/Der Beste(n) drei der jeweiligen Kategorie bekommen auf der Konferenz nach einem kurzen Pitch ein Publikums-Voting, zusätzlich zur Jurybewertung. Das Projekt mit der höchsten Gesamtpunktzahl darf im Anschluss präsentiert werden und gewinnt den jeweiligen Preis.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B6EDD77-5289-1ECD-1EF3-667CD561080C}"/>
              </a:ext>
            </a:extLst>
          </p:cNvPr>
          <p:cNvGrpSpPr/>
          <p:nvPr/>
        </p:nvGrpSpPr>
        <p:grpSpPr>
          <a:xfrm>
            <a:off x="6978677" y="2152168"/>
            <a:ext cx="1933501" cy="1675200"/>
            <a:chOff x="7064311" y="1608772"/>
            <a:chExt cx="1933501" cy="1675200"/>
          </a:xfrm>
        </p:grpSpPr>
        <p:sp>
          <p:nvSpPr>
            <p:cNvPr id="9" name="Google Shape;164;p26">
              <a:extLst>
                <a:ext uri="{FF2B5EF4-FFF2-40B4-BE49-F238E27FC236}">
                  <a16:creationId xmlns:a16="http://schemas.microsoft.com/office/drawing/2014/main" id="{D72D27B5-522B-8A15-246B-07C744619D7E}"/>
                </a:ext>
              </a:extLst>
            </p:cNvPr>
            <p:cNvSpPr/>
            <p:nvPr/>
          </p:nvSpPr>
          <p:spPr>
            <a:xfrm>
              <a:off x="7064312" y="1608772"/>
              <a:ext cx="1933500" cy="1675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Nunito Sans" pitchFamily="2" charset="0"/>
              </a:endParaRPr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5C63DFBD-7AF9-5242-4052-4CEAAADFF990}"/>
                </a:ext>
              </a:extLst>
            </p:cNvPr>
            <p:cNvSpPr txBox="1"/>
            <p:nvPr/>
          </p:nvSpPr>
          <p:spPr>
            <a:xfrm>
              <a:off x="7064311" y="2101256"/>
              <a:ext cx="193350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AT" dirty="0">
                  <a:solidFill>
                    <a:schemeClr val="bg1"/>
                  </a:solidFill>
                  <a:latin typeface="Nunito Sans" pitchFamily="2" charset="0"/>
                </a:rPr>
                <a:t>Alle Einreichenden</a:t>
              </a:r>
            </a:p>
            <a:p>
              <a:pPr algn="ctr"/>
              <a:r>
                <a:rPr lang="de-AT" dirty="0">
                  <a:solidFill>
                    <a:schemeClr val="bg1"/>
                  </a:solidFill>
                  <a:latin typeface="Nunito Sans" pitchFamily="2" charset="0"/>
                </a:rPr>
                <a:t>erhalten</a:t>
              </a:r>
              <a:br>
                <a:rPr lang="de-DE" b="1" dirty="0">
                  <a:solidFill>
                    <a:schemeClr val="bg1"/>
                  </a:solidFill>
                  <a:latin typeface="Nunito Sans" pitchFamily="2" charset="0"/>
                </a:rPr>
              </a:br>
              <a:r>
                <a:rPr lang="de-AT" b="1" dirty="0">
                  <a:solidFill>
                    <a:schemeClr val="bg1"/>
                  </a:solidFill>
                  <a:latin typeface="Nunito Sans" pitchFamily="2" charset="0"/>
                </a:rPr>
                <a:t>FREIEN </a:t>
              </a:r>
            </a:p>
            <a:p>
              <a:pPr algn="ctr"/>
              <a:r>
                <a:rPr lang="de-AT" b="1" dirty="0">
                  <a:solidFill>
                    <a:schemeClr val="bg1"/>
                  </a:solidFill>
                  <a:latin typeface="Nunito Sans" pitchFamily="2" charset="0"/>
                </a:rPr>
                <a:t>EINTRITT!</a:t>
              </a:r>
              <a:endParaRPr lang="de-AT" dirty="0">
                <a:solidFill>
                  <a:schemeClr val="bg1"/>
                </a:solidFill>
                <a:latin typeface="Nunito Sans" pitchFamily="2" charset="0"/>
              </a:endParaRPr>
            </a:p>
          </p:txBody>
        </p:sp>
        <p:sp>
          <p:nvSpPr>
            <p:cNvPr id="12" name="Google Shape;5934;p52">
              <a:extLst>
                <a:ext uri="{FF2B5EF4-FFF2-40B4-BE49-F238E27FC236}">
                  <a16:creationId xmlns:a16="http://schemas.microsoft.com/office/drawing/2014/main" id="{25299F21-F5EC-285C-358C-F98E70D83E3C}"/>
                </a:ext>
              </a:extLst>
            </p:cNvPr>
            <p:cNvSpPr/>
            <p:nvPr/>
          </p:nvSpPr>
          <p:spPr>
            <a:xfrm>
              <a:off x="7857004" y="1739467"/>
              <a:ext cx="348113" cy="343835"/>
            </a:xfrm>
            <a:custGeom>
              <a:avLst/>
              <a:gdLst/>
              <a:ahLst/>
              <a:cxnLst/>
              <a:rect l="l" t="t" r="r" b="b"/>
              <a:pathLst>
                <a:path w="12855" h="12697" extrusionOk="0">
                  <a:moveTo>
                    <a:pt x="8035" y="1032"/>
                  </a:moveTo>
                  <a:lnTo>
                    <a:pt x="11847" y="4844"/>
                  </a:lnTo>
                  <a:lnTo>
                    <a:pt x="7468" y="9223"/>
                  </a:lnTo>
                  <a:lnTo>
                    <a:pt x="3655" y="5380"/>
                  </a:lnTo>
                  <a:lnTo>
                    <a:pt x="8035" y="1032"/>
                  </a:lnTo>
                  <a:close/>
                  <a:moveTo>
                    <a:pt x="3057" y="5978"/>
                  </a:moveTo>
                  <a:lnTo>
                    <a:pt x="6869" y="9790"/>
                  </a:lnTo>
                  <a:lnTo>
                    <a:pt x="4916" y="11775"/>
                  </a:lnTo>
                  <a:cubicBezTo>
                    <a:pt x="4837" y="11854"/>
                    <a:pt x="4727" y="11893"/>
                    <a:pt x="4616" y="11893"/>
                  </a:cubicBezTo>
                  <a:cubicBezTo>
                    <a:pt x="4506" y="11893"/>
                    <a:pt x="4396" y="11854"/>
                    <a:pt x="4317" y="11775"/>
                  </a:cubicBezTo>
                  <a:lnTo>
                    <a:pt x="1104" y="8530"/>
                  </a:lnTo>
                  <a:cubicBezTo>
                    <a:pt x="946" y="8372"/>
                    <a:pt x="946" y="8120"/>
                    <a:pt x="1104" y="7963"/>
                  </a:cubicBezTo>
                  <a:lnTo>
                    <a:pt x="3057" y="5978"/>
                  </a:lnTo>
                  <a:close/>
                  <a:moveTo>
                    <a:pt x="7987" y="0"/>
                  </a:moveTo>
                  <a:cubicBezTo>
                    <a:pt x="7877" y="0"/>
                    <a:pt x="7767" y="39"/>
                    <a:pt x="7688" y="118"/>
                  </a:cubicBezTo>
                  <a:lnTo>
                    <a:pt x="442" y="7364"/>
                  </a:lnTo>
                  <a:cubicBezTo>
                    <a:pt x="1" y="7837"/>
                    <a:pt x="1" y="8625"/>
                    <a:pt x="442" y="9129"/>
                  </a:cubicBezTo>
                  <a:lnTo>
                    <a:pt x="3687" y="12342"/>
                  </a:lnTo>
                  <a:cubicBezTo>
                    <a:pt x="3923" y="12578"/>
                    <a:pt x="4238" y="12697"/>
                    <a:pt x="4557" y="12697"/>
                  </a:cubicBezTo>
                  <a:cubicBezTo>
                    <a:pt x="4876" y="12697"/>
                    <a:pt x="5199" y="12578"/>
                    <a:pt x="5451" y="12342"/>
                  </a:cubicBezTo>
                  <a:lnTo>
                    <a:pt x="12697" y="5096"/>
                  </a:lnTo>
                  <a:cubicBezTo>
                    <a:pt x="12855" y="4970"/>
                    <a:pt x="12855" y="4686"/>
                    <a:pt x="12697" y="4529"/>
                  </a:cubicBezTo>
                  <a:lnTo>
                    <a:pt x="8287" y="118"/>
                  </a:lnTo>
                  <a:cubicBezTo>
                    <a:pt x="8208" y="39"/>
                    <a:pt x="8098" y="0"/>
                    <a:pt x="79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1"/>
                </a:solidFill>
                <a:latin typeface="Nunito Sans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11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F327B815-8448-B293-B22A-1D389A3E21A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80970F36-2AB7-3DFE-AD59-EC07F1CCDE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61" y="4643438"/>
            <a:ext cx="670047" cy="298882"/>
          </a:xfrm>
          <a:prstGeom prst="rect">
            <a:avLst/>
          </a:prstGeom>
        </p:spPr>
      </p:pic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D22F1A42-9D58-4C80-CE32-1905A195AAEA}"/>
              </a:ext>
            </a:extLst>
          </p:cNvPr>
          <p:cNvSpPr txBox="1">
            <a:spLocks/>
          </p:cNvSpPr>
          <p:nvPr/>
        </p:nvSpPr>
        <p:spPr>
          <a:xfrm>
            <a:off x="2454900" y="247161"/>
            <a:ext cx="4234201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AT" sz="1600" b="1" dirty="0">
                <a:solidFill>
                  <a:schemeClr val="lt1"/>
                </a:solidFill>
                <a:latin typeface="Nunito Sans"/>
                <a:sym typeface="Nunito Sans"/>
              </a:rPr>
              <a:t>&lt;bitte Titel, Logo etc. hier einfügen&gt;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B566234-5EFA-7820-0620-C7156B337426}"/>
              </a:ext>
            </a:extLst>
          </p:cNvPr>
          <p:cNvSpPr txBox="1">
            <a:spLocks/>
          </p:cNvSpPr>
          <p:nvPr/>
        </p:nvSpPr>
        <p:spPr>
          <a:xfrm>
            <a:off x="263047" y="1217587"/>
            <a:ext cx="8599599" cy="4859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anose="00000400000000000000" pitchFamily="2" charset="0"/>
                <a:ea typeface="+mj-ea"/>
                <a:cs typeface="+mj-cs"/>
              </a:defRPr>
            </a:lvl1pPr>
          </a:lstStyle>
          <a:p>
            <a:r>
              <a:rPr lang="en-AT" sz="3000" b="0" dirty="0">
                <a:latin typeface="Nunito Sans ExtraBold" pitchFamily="2" charset="0"/>
              </a:rPr>
              <a:t>&lt;</a:t>
            </a:r>
            <a:r>
              <a:rPr lang="de-DE" sz="3000" b="0" dirty="0">
                <a:latin typeface="Nunito Sans ExtraBold" pitchFamily="2" charset="0"/>
              </a:rPr>
              <a:t>Bitte Titel, Logo etc. hier einfügen</a:t>
            </a:r>
            <a:r>
              <a:rPr lang="en-AT" sz="3000" b="0" dirty="0">
                <a:latin typeface="Nunito Sans ExtraBold" pitchFamily="2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2955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F327B815-8448-B293-B22A-1D389A3E21A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BD83D97-098F-20E2-CFD2-CAC03A1BA6BD}"/>
              </a:ext>
            </a:extLst>
          </p:cNvPr>
          <p:cNvSpPr txBox="1">
            <a:spLocks/>
          </p:cNvSpPr>
          <p:nvPr/>
        </p:nvSpPr>
        <p:spPr>
          <a:xfrm>
            <a:off x="263047" y="1217587"/>
            <a:ext cx="8599599" cy="4859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" panose="00000400000000000000" pitchFamily="2" charset="0"/>
                <a:ea typeface="+mj-ea"/>
                <a:cs typeface="+mj-cs"/>
              </a:defRPr>
            </a:lvl1pPr>
          </a:lstStyle>
          <a:p>
            <a:r>
              <a:rPr lang="en-AT" sz="3000" b="0" dirty="0">
                <a:latin typeface="Nunito Sans ExtraBold" pitchFamily="2" charset="0"/>
              </a:rPr>
              <a:t>&lt;hier nochmal den Titel einfügen&gt;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32D60864-2E3D-A823-7FEF-95F94D25B02E}"/>
              </a:ext>
            </a:extLst>
          </p:cNvPr>
          <p:cNvSpPr txBox="1">
            <a:spLocks/>
          </p:cNvSpPr>
          <p:nvPr/>
        </p:nvSpPr>
        <p:spPr>
          <a:xfrm>
            <a:off x="263047" y="1703541"/>
            <a:ext cx="8599599" cy="27306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>
                <a:latin typeface="Nunito Sans" pitchFamily="2" charset="0"/>
              </a:rPr>
              <a:t>&lt;hier eine kurze Zusammenfassung einfügen – gerne mit Aufzählungen&gt;</a:t>
            </a:r>
          </a:p>
          <a:p>
            <a:endParaRPr lang="de-DE" sz="1600" dirty="0">
              <a:latin typeface="Nunito Sans" pitchFamily="2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de-AT" sz="1600" dirty="0">
              <a:latin typeface="Nunito Sans" pitchFamily="2" charset="0"/>
            </a:endParaRPr>
          </a:p>
        </p:txBody>
      </p:sp>
      <p:sp>
        <p:nvSpPr>
          <p:cNvPr id="6" name="Google Shape;156;p25">
            <a:extLst>
              <a:ext uri="{FF2B5EF4-FFF2-40B4-BE49-F238E27FC236}">
                <a16:creationId xmlns:a16="http://schemas.microsoft.com/office/drawing/2014/main" id="{22FBAC36-BF8D-232D-1428-CF85F52B2713}"/>
              </a:ext>
            </a:extLst>
          </p:cNvPr>
          <p:cNvSpPr txBox="1">
            <a:spLocks/>
          </p:cNvSpPr>
          <p:nvPr/>
        </p:nvSpPr>
        <p:spPr>
          <a:xfrm>
            <a:off x="2123061" y="247161"/>
            <a:ext cx="4897878" cy="5439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AT" sz="1600" b="1" dirty="0">
                <a:solidFill>
                  <a:schemeClr val="lt1"/>
                </a:solidFill>
                <a:latin typeface="Nunito Sans"/>
                <a:sym typeface="Nunito Sans"/>
              </a:rPr>
              <a:t>&lt;bitte Titel</a:t>
            </a:r>
            <a:r>
              <a:rPr lang="de-DE" sz="1600" b="1" dirty="0">
                <a:solidFill>
                  <a:schemeClr val="lt1"/>
                </a:solidFill>
                <a:latin typeface="Nunito Sans"/>
                <a:sym typeface="Nunito Sans"/>
              </a:rPr>
              <a:t> und Zusammenfassung </a:t>
            </a:r>
            <a:r>
              <a:rPr lang="en-AT" sz="1600" b="1" dirty="0">
                <a:solidFill>
                  <a:schemeClr val="lt1"/>
                </a:solidFill>
                <a:latin typeface="Nunito Sans"/>
                <a:sym typeface="Nunito Sans"/>
              </a:rPr>
              <a:t>hier einfügen&gt;</a:t>
            </a:r>
          </a:p>
        </p:txBody>
      </p:sp>
    </p:spTree>
    <p:extLst>
      <p:ext uri="{BB962C8B-B14F-4D97-AF65-F5344CB8AC3E}">
        <p14:creationId xmlns:p14="http://schemas.microsoft.com/office/powerpoint/2010/main" val="4084530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F327B815-8448-B293-B22A-1D389A3E21A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25BC5DF5-D974-4714-1C6D-4A84A311EF18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5C89FF-1064-1FDC-BA6E-74E39E78E254}"/>
              </a:ext>
            </a:extLst>
          </p:cNvPr>
          <p:cNvSpPr txBox="1"/>
          <p:nvPr/>
        </p:nvSpPr>
        <p:spPr>
          <a:xfrm>
            <a:off x="187890" y="1152140"/>
            <a:ext cx="8743168" cy="125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MEHRWERT</a:t>
            </a:r>
            <a:r>
              <a:rPr lang="de-AT" altLang="de-DE" b="1" dirty="0">
                <a:solidFill>
                  <a:schemeClr val="tx1"/>
                </a:solidFill>
                <a:latin typeface="Nunito Sans" pitchFamily="2" charset="0"/>
              </a:rPr>
              <a:t> 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Ausmaß des angestrebten Nutzens, gemessen anhand der Zielgruppe und monetären Bewertbarkeit&gt;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87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FEF4C-CB1C-DF7E-8DCF-72B082EB4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8403D96B-D8FE-42C9-9059-F928BBB7C02C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80F7557F-8973-9DBB-511F-77ABBAB0991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FA8A04B7-7966-C5FB-2305-2C2A8DB87722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39896C29-618E-A02A-AA7F-89DFA6C40442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1A369C7-3916-EA7B-E048-595441A98425}"/>
              </a:ext>
            </a:extLst>
          </p:cNvPr>
          <p:cNvSpPr txBox="1"/>
          <p:nvPr/>
        </p:nvSpPr>
        <p:spPr>
          <a:xfrm>
            <a:off x="187890" y="1152140"/>
            <a:ext cx="8743168" cy="132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tx1"/>
                </a:solidFill>
                <a:latin typeface="Nunito Sans" pitchFamily="2" charset="0"/>
              </a:rPr>
              <a:t>INNOVATION 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Neuwertigkeit der Idee? Treibt die Arbeit den digitalen Wandel voran? Beinhaltet die Innovation neue Ideen zur Umsetzung von Data </a:t>
            </a:r>
            <a:r>
              <a:rPr lang="de-DE" dirty="0" err="1">
                <a:solidFill>
                  <a:schemeClr val="tx1"/>
                </a:solidFill>
                <a:latin typeface="Nunito Sans" pitchFamily="2" charset="0"/>
              </a:rPr>
              <a:t>Governance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, die zuvor noch nicht eingesetzt wurde?&gt;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912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7500A-66F6-B4BA-6561-9FFFB2423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CC7EEB94-9C16-76FE-B8A3-9FBC37CE3CBB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175F44D9-A486-9B26-C63D-1CA9F6E42F97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2F9E209C-5ADF-A620-2AF3-4612B059EA54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B8C8F8A2-A0C1-BF8A-862A-AEACE7EF7DD2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7D4A2FF-77DE-0DA3-E405-C826B64D038B}"/>
              </a:ext>
            </a:extLst>
          </p:cNvPr>
          <p:cNvSpPr txBox="1"/>
          <p:nvPr/>
        </p:nvSpPr>
        <p:spPr>
          <a:xfrm>
            <a:off x="187890" y="1152140"/>
            <a:ext cx="8743168" cy="1323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tx1"/>
                </a:solidFill>
                <a:latin typeface="Nunito Sans" pitchFamily="2" charset="0"/>
              </a:rPr>
              <a:t>STRATEGIE 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Inwieweit adressiert die Lösung die strategische Ebene? Welche Auswirkung hat/hätte sie auf die betroffenen Mitglieder einer Organisation und kann/könnte sie messbar gemacht werden?&gt;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73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6AEA3E93-C175-0FD9-E1D1-7FA0DBFC38A2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F327B815-8448-B293-B22A-1D389A3E21AD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037A888B-F185-F6F0-740D-E5023646171E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25BC5DF5-D974-4714-1C6D-4A84A311EF18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C8097CE-4AAC-F39C-05A1-AC9600DBE138}"/>
              </a:ext>
            </a:extLst>
          </p:cNvPr>
          <p:cNvSpPr txBox="1"/>
          <p:nvPr/>
        </p:nvSpPr>
        <p:spPr>
          <a:xfrm>
            <a:off x="212942" y="1139120"/>
            <a:ext cx="8718116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EXPERTISE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 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Finden die Kernbereiche der Data </a:t>
            </a:r>
            <a:r>
              <a:rPr lang="de-DE" dirty="0" err="1">
                <a:solidFill>
                  <a:schemeClr val="tx1"/>
                </a:solidFill>
                <a:latin typeface="Nunito Sans" pitchFamily="2" charset="0"/>
              </a:rPr>
              <a:t>Governance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 Anwendung?&gt;</a:t>
            </a:r>
            <a:endParaRPr lang="de-DE" altLang="de-DE" dirty="0">
              <a:solidFill>
                <a:schemeClr val="tx1"/>
              </a:solidFill>
              <a:latin typeface="Nunito Sans" pitchFamily="2" charset="0"/>
            </a:endParaRP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 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818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32DE24-DB7A-52A9-796E-4E874AE98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30;p23">
            <a:extLst>
              <a:ext uri="{FF2B5EF4-FFF2-40B4-BE49-F238E27FC236}">
                <a16:creationId xmlns:a16="http://schemas.microsoft.com/office/drawing/2014/main" id="{0B12F743-1BA9-16CA-F583-402AB1EF3D7D}"/>
              </a:ext>
            </a:extLst>
          </p:cNvPr>
          <p:cNvSpPr txBox="1">
            <a:spLocks/>
          </p:cNvSpPr>
          <p:nvPr/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01</a:t>
            </a:r>
          </a:p>
        </p:txBody>
      </p:sp>
      <p:sp>
        <p:nvSpPr>
          <p:cNvPr id="27" name="Google Shape;134;p23">
            <a:extLst>
              <a:ext uri="{FF2B5EF4-FFF2-40B4-BE49-F238E27FC236}">
                <a16:creationId xmlns:a16="http://schemas.microsoft.com/office/drawing/2014/main" id="{263DD31D-92E7-42F1-1732-896D47A818F3}"/>
              </a:ext>
            </a:extLst>
          </p:cNvPr>
          <p:cNvSpPr txBox="1">
            <a:spLocks/>
          </p:cNvSpPr>
          <p:nvPr/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dirty="0">
                <a:solidFill>
                  <a:schemeClr val="lt1"/>
                </a:solidFill>
                <a:latin typeface="Nunito Sans" pitchFamily="2" charset="0"/>
              </a:rPr>
              <a:t>03</a:t>
            </a:r>
          </a:p>
        </p:txBody>
      </p:sp>
      <p:sp>
        <p:nvSpPr>
          <p:cNvPr id="42" name="Google Shape;34;p3">
            <a:extLst>
              <a:ext uri="{FF2B5EF4-FFF2-40B4-BE49-F238E27FC236}">
                <a16:creationId xmlns:a16="http://schemas.microsoft.com/office/drawing/2014/main" id="{2F11947A-18E2-6BD2-9B9E-448CC6322D86}"/>
              </a:ext>
            </a:extLst>
          </p:cNvPr>
          <p:cNvSpPr txBox="1">
            <a:spLocks/>
          </p:cNvSpPr>
          <p:nvPr/>
        </p:nvSpPr>
        <p:spPr>
          <a:xfrm>
            <a:off x="5434261" y="2620891"/>
            <a:ext cx="748800" cy="3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None/>
              <a:defRPr sz="1400" b="1" i="0" u="none" strike="noStrike" cap="none"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 b="1" i="0" u="none" strike="noStrike" cap="none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rPr lang="de-AT" dirty="0"/>
              <a:t>3</a:t>
            </a:r>
          </a:p>
        </p:txBody>
      </p:sp>
      <p:sp>
        <p:nvSpPr>
          <p:cNvPr id="2" name="Google Shape;156;p25">
            <a:extLst>
              <a:ext uri="{FF2B5EF4-FFF2-40B4-BE49-F238E27FC236}">
                <a16:creationId xmlns:a16="http://schemas.microsoft.com/office/drawing/2014/main" id="{0DEE6F9F-5634-3C0F-81B1-DD2A11CF1F52}"/>
              </a:ext>
            </a:extLst>
          </p:cNvPr>
          <p:cNvSpPr txBox="1">
            <a:spLocks/>
          </p:cNvSpPr>
          <p:nvPr/>
        </p:nvSpPr>
        <p:spPr>
          <a:xfrm>
            <a:off x="876822" y="143315"/>
            <a:ext cx="7365304" cy="82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 i="0" u="none" strike="noStrike" cap="non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lvl="0" algn="ctr" fontAlgn="base">
              <a:buClr>
                <a:schemeClr val="dk1"/>
              </a:buClr>
              <a:buSzPts val="2800"/>
            </a:pP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&lt;bitte für die entsprechenden Bewertungsaspekte je 2-3 Sätze anführen –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die Anmerkungen können gelöscht werden, Zeilen und Folien </a:t>
            </a:r>
            <a:b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</a:br>
            <a:r>
              <a:rPr lang="de-DE" sz="1400" b="0" dirty="0">
                <a:solidFill>
                  <a:schemeClr val="lt1"/>
                </a:solidFill>
                <a:latin typeface="Nunito Sans"/>
                <a:sym typeface="Nunito Sans"/>
              </a:rPr>
              <a:t>können beliebig erweitert werden&gt;</a:t>
            </a:r>
            <a:endParaRPr lang="de-AT" altLang="de-DE" sz="1400" b="0" dirty="0">
              <a:solidFill>
                <a:schemeClr val="lt1"/>
              </a:solidFill>
              <a:latin typeface="Nunito Sans"/>
              <a:sym typeface="Nunito San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D5806EE-5EE8-8EB9-530E-F2B4A3A9774E}"/>
              </a:ext>
            </a:extLst>
          </p:cNvPr>
          <p:cNvSpPr txBox="1"/>
          <p:nvPr/>
        </p:nvSpPr>
        <p:spPr>
          <a:xfrm>
            <a:off x="212942" y="1139120"/>
            <a:ext cx="8718116" cy="107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AT" altLang="de-DE" b="1" dirty="0">
                <a:solidFill>
                  <a:schemeClr val="accent3">
                    <a:lumMod val="10000"/>
                  </a:schemeClr>
                </a:solidFill>
                <a:latin typeface="Nunito Sans" pitchFamily="2" charset="0"/>
              </a:rPr>
              <a:t>NUTZERINNENZENTRIERUNG</a:t>
            </a:r>
            <a:r>
              <a:rPr lang="de-AT" altLang="de-DE" dirty="0">
                <a:solidFill>
                  <a:schemeClr val="tx1"/>
                </a:solidFill>
                <a:latin typeface="Nunito Sans" pitchFamily="2" charset="0"/>
              </a:rPr>
              <a:t> &lt;</a:t>
            </a:r>
            <a:r>
              <a:rPr lang="de-DE" dirty="0">
                <a:solidFill>
                  <a:schemeClr val="tx1"/>
                </a:solidFill>
                <a:latin typeface="Nunito Sans" pitchFamily="2" charset="0"/>
              </a:rPr>
              <a:t>Stellt die Arbeit die Bedürfnisse der NutzerInnen in den Vordergrund?&gt;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r>
              <a:rPr lang="de-DE" altLang="de-DE" dirty="0">
                <a:solidFill>
                  <a:schemeClr val="tx1"/>
                </a:solidFill>
                <a:latin typeface="Nunito Sans" pitchFamily="2" charset="0"/>
              </a:rPr>
              <a:t>.</a:t>
            </a:r>
          </a:p>
          <a:p>
            <a:pPr fontAlgn="base">
              <a:lnSpc>
                <a:spcPct val="115000"/>
              </a:lnSpc>
              <a:spcBef>
                <a:spcPct val="0"/>
              </a:spcBef>
            </a:pPr>
            <a:endParaRPr lang="de-AT" dirty="0">
              <a:solidFill>
                <a:schemeClr val="tx1"/>
              </a:solidFill>
              <a:latin typeface="Nunito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70299"/>
      </p:ext>
    </p:extLst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ADV">
      <a:dk1>
        <a:srgbClr val="09111F"/>
      </a:dk1>
      <a:lt1>
        <a:srgbClr val="FFFFFF"/>
      </a:lt1>
      <a:dk2>
        <a:srgbClr val="09111F"/>
      </a:dk2>
      <a:lt2>
        <a:srgbClr val="FFFFFF"/>
      </a:lt2>
      <a:accent1>
        <a:srgbClr val="002060"/>
      </a:accent1>
      <a:accent2>
        <a:srgbClr val="2F5496"/>
      </a:accent2>
      <a:accent3>
        <a:srgbClr val="B4C6E7"/>
      </a:accent3>
      <a:accent4>
        <a:srgbClr val="97BAFF"/>
      </a:accent4>
      <a:accent5>
        <a:srgbClr val="4472C4"/>
      </a:accent5>
      <a:accent6>
        <a:srgbClr val="85C0FB"/>
      </a:accent6>
      <a:hlink>
        <a:srgbClr val="48A1FA"/>
      </a:hlink>
      <a:folHlink>
        <a:srgbClr val="ADB9CA"/>
      </a:folHlink>
    </a:clrScheme>
    <a:fontScheme name="Nunito Sans">
      <a:majorFont>
        <a:latin typeface="Nunito sans"/>
        <a:ea typeface=""/>
        <a:cs typeface=""/>
      </a:majorFont>
      <a:minorFont>
        <a:latin typeface="Asis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unito Sans">
      <a:majorFont>
        <a:latin typeface="Nunito sans"/>
        <a:ea typeface=""/>
        <a:cs typeface=""/>
      </a:majorFont>
      <a:minorFont>
        <a:latin typeface="Asissta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04F994C9C08445AC6C20E0C93CE517" ma:contentTypeVersion="11" ma:contentTypeDescription="Ein neues Dokument erstellen." ma:contentTypeScope="" ma:versionID="323f9b3cd7487b315accb944b7ee18bc">
  <xsd:schema xmlns:xsd="http://www.w3.org/2001/XMLSchema" xmlns:xs="http://www.w3.org/2001/XMLSchema" xmlns:p="http://schemas.microsoft.com/office/2006/metadata/properties" xmlns:ns2="2a151de3-5a47-4144-ba0d-23e5934f1d27" xmlns:ns3="74a67662-91a1-451b-abc8-c54189e6b89a" targetNamespace="http://schemas.microsoft.com/office/2006/metadata/properties" ma:root="true" ma:fieldsID="7046a25d289497ded24d6df9043a770b" ns2:_="" ns3:_="">
    <xsd:import namespace="2a151de3-5a47-4144-ba0d-23e5934f1d27"/>
    <xsd:import namespace="74a67662-91a1-451b-abc8-c54189e6b8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51de3-5a47-4144-ba0d-23e5934f1d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2b3b296a-e289-4557-9146-133c5db8d8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67662-91a1-451b-abc8-c54189e6b8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458bb6cb-d2cc-485f-a650-bbef3e29b93a}" ma:internalName="TaxCatchAll" ma:showField="CatchAllData" ma:web="74a67662-91a1-451b-abc8-c54189e6b8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151de3-5a47-4144-ba0d-23e5934f1d27">
      <Terms xmlns="http://schemas.microsoft.com/office/infopath/2007/PartnerControls"/>
    </lcf76f155ced4ddcb4097134ff3c332f>
    <TaxCatchAll xmlns="74a67662-91a1-451b-abc8-c54189e6b89a" xsi:nil="true"/>
  </documentManagement>
</p:properties>
</file>

<file path=customXml/itemProps1.xml><?xml version="1.0" encoding="utf-8"?>
<ds:datastoreItem xmlns:ds="http://schemas.openxmlformats.org/officeDocument/2006/customXml" ds:itemID="{EBF2B9DC-5C5F-44A3-8C81-2C4201ED58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151de3-5a47-4144-ba0d-23e5934f1d27"/>
    <ds:schemaRef ds:uri="74a67662-91a1-451b-abc8-c54189e6b8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7F6CD-7019-4AAD-A7CE-A7394B839D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76552B-8CDF-4331-A27A-DB4DE82B76A0}">
  <ds:schemaRefs>
    <ds:schemaRef ds:uri="http://purl.org/dc/elements/1.1/"/>
    <ds:schemaRef ds:uri="2a151de3-5a47-4144-ba0d-23e5934f1d27"/>
    <ds:schemaRef ds:uri="74a67662-91a1-451b-abc8-c54189e6b89a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746</Words>
  <Application>Microsoft Office PowerPoint</Application>
  <PresentationFormat>Bildschirmpräsentation (16:9)</PresentationFormat>
  <Paragraphs>115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14</vt:i4>
      </vt:variant>
    </vt:vector>
  </HeadingPairs>
  <TitlesOfParts>
    <vt:vector size="27" baseType="lpstr">
      <vt:lpstr>Arial</vt:lpstr>
      <vt:lpstr>Asisstant</vt:lpstr>
      <vt:lpstr>Assistant Light</vt:lpstr>
      <vt:lpstr>Gotham Bold</vt:lpstr>
      <vt:lpstr>Helvetica</vt:lpstr>
      <vt:lpstr>HNLT-R</vt:lpstr>
      <vt:lpstr>Nunito Sans</vt:lpstr>
      <vt:lpstr>Nunito Sans</vt:lpstr>
      <vt:lpstr>Nunito Sans ExtraBold</vt:lpstr>
      <vt:lpstr>Pontano Sans</vt:lpstr>
      <vt:lpstr>Wingdings</vt:lpstr>
      <vt:lpstr>Marketing Newsletter</vt:lpstr>
      <vt:lpstr>Benutzerdefiniertes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dc:creator>Karoly, Mirella</dc:creator>
  <cp:lastModifiedBy>Kronberger Maria</cp:lastModifiedBy>
  <cp:revision>88</cp:revision>
  <cp:lastPrinted>2023-01-19T08:08:36Z</cp:lastPrinted>
  <dcterms:modified xsi:type="dcterms:W3CDTF">2024-12-18T15:09:25Z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0x0101005204F994C9C08445AC6C20E0C93CE517</vt:lpwstr>
  </property>
  <property fmtid="{D5CDD505-2E9C-101B-9397-08002B2CF9AE}" pid="3" name="MediaServiceImageTags">
    <vt:lpwstr/>
  </property>
</Properties>
</file>